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67" r:id="rId5"/>
    <p:sldId id="259" r:id="rId6"/>
    <p:sldId id="260" r:id="rId7"/>
    <p:sldId id="261" r:id="rId8"/>
    <p:sldId id="262" r:id="rId9"/>
    <p:sldId id="263" r:id="rId10"/>
    <p:sldId id="264" r:id="rId11"/>
    <p:sldId id="265" r:id="rId12"/>
    <p:sldId id="266" r:id="rId13"/>
  </p:sldIdLst>
  <p:sldSz cx="12192000" cy="6858000"/>
  <p:notesSz cx="7772400" cy="100584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ctavio Vásquez Zapata" initials="OVZ" lastIdx="1" clrIdx="0">
    <p:extLst>
      <p:ext uri="{19B8F6BF-5375-455C-9EA6-DF929625EA0E}">
        <p15:presenceInfo xmlns:p15="http://schemas.microsoft.com/office/powerpoint/2012/main" userId="268086cab0884a5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E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394" autoAdjust="0"/>
  </p:normalViewPr>
  <p:slideViewPr>
    <p:cSldViewPr snapToGrid="0">
      <p:cViewPr varScale="1">
        <p:scale>
          <a:sx n="66" d="100"/>
          <a:sy n="66" d="100"/>
        </p:scale>
        <p:origin x="79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commentAuthors" Target="commentAuthors.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s-ES"/>
  <c:roundedCorners val="0"/>
  <c:style val="2"/>
  <c:chart>
    <c:autoTitleDeleted val="1"/>
    <c:view3D>
      <c:rotX val="11"/>
      <c:rotY val="25"/>
      <c:rAngAx val="1"/>
    </c:view3D>
    <c:floor>
      <c:thickness val="0"/>
      <c:spPr>
        <a:solidFill>
          <a:srgbClr val="CCCCCC"/>
        </a:solidFill>
        <a:ln w="9360">
          <a:noFill/>
        </a:ln>
      </c:spPr>
    </c:floor>
    <c:sideWall>
      <c:thickness val="0"/>
      <c:spPr>
        <a:noFill/>
        <a:ln w="9360">
          <a:solidFill>
            <a:srgbClr val="B3B3B3"/>
          </a:solidFill>
          <a:round/>
        </a:ln>
      </c:spPr>
    </c:sideWall>
    <c:backWall>
      <c:thickness val="0"/>
      <c:spPr>
        <a:noFill/>
        <a:ln w="9360">
          <a:solidFill>
            <a:srgbClr val="B3B3B3"/>
          </a:solidFill>
          <a:round/>
        </a:ln>
      </c:spPr>
    </c:backWall>
    <c:plotArea>
      <c:layout/>
      <c:bar3DChart>
        <c:barDir val="col"/>
        <c:grouping val="clustered"/>
        <c:varyColors val="0"/>
        <c:ser>
          <c:idx val="0"/>
          <c:order val="0"/>
          <c:tx>
            <c:strRef>
              <c:f>label 0</c:f>
              <c:strCache>
                <c:ptCount val="1"/>
                <c:pt idx="0">
                  <c:v>Column B</c:v>
                </c:pt>
              </c:strCache>
            </c:strRef>
          </c:tx>
          <c:spPr>
            <a:solidFill>
              <a:srgbClr val="001E33"/>
            </a:solidFill>
            <a:ln>
              <a:noFill/>
            </a:ln>
          </c:spPr>
          <c:invertIfNegative val="0"/>
          <c:dLbls>
            <c:spPr>
              <a:noFill/>
              <a:ln>
                <a:noFill/>
              </a:ln>
              <a:effectLst/>
            </c:spPr>
            <c:txPr>
              <a:bodyPr/>
              <a:lstStyle/>
              <a:p>
                <a:pPr>
                  <a:defRPr sz="1000" b="0" strike="noStrike" spc="-1">
                    <a:solidFill>
                      <a:srgbClr val="000000"/>
                    </a:solidFill>
                    <a:latin typeface="Arial"/>
                    <a:ea typeface="DejaVu Sans"/>
                  </a:defRPr>
                </a:pPr>
                <a:endParaRPr lang="es-ES"/>
              </a:p>
            </c:txP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5"/>
                <c:pt idx="0">
                  <c:v>15000</c:v>
                </c:pt>
                <c:pt idx="1">
                  <c:v>45000</c:v>
                </c:pt>
                <c:pt idx="2">
                  <c:v>75000</c:v>
                </c:pt>
                <c:pt idx="3">
                  <c:v>105000</c:v>
                </c:pt>
                <c:pt idx="4">
                  <c:v>135000</c:v>
                </c:pt>
              </c:strCache>
            </c:strRef>
          </c:cat>
          <c:val>
            <c:numRef>
              <c:f>0</c:f>
              <c:numCache>
                <c:formatCode>General</c:formatCode>
                <c:ptCount val="5"/>
                <c:pt idx="0">
                  <c:v>0.22500000000000001</c:v>
                </c:pt>
                <c:pt idx="1">
                  <c:v>2.0249999999999999</c:v>
                </c:pt>
                <c:pt idx="2">
                  <c:v>5.625</c:v>
                </c:pt>
                <c:pt idx="3">
                  <c:v>11.025</c:v>
                </c:pt>
                <c:pt idx="4">
                  <c:v>18.225000000000001</c:v>
                </c:pt>
              </c:numCache>
            </c:numRef>
          </c:val>
          <c:extLst>
            <c:ext xmlns:c16="http://schemas.microsoft.com/office/drawing/2014/chart" uri="{C3380CC4-5D6E-409C-BE32-E72D297353CC}">
              <c16:uniqueId val="{00000000-071B-407A-86AC-4E5C5E475CD8}"/>
            </c:ext>
          </c:extLst>
        </c:ser>
        <c:dLbls>
          <c:showLegendKey val="0"/>
          <c:showVal val="0"/>
          <c:showCatName val="0"/>
          <c:showSerName val="0"/>
          <c:showPercent val="0"/>
          <c:showBubbleSize val="0"/>
        </c:dLbls>
        <c:gapWidth val="100"/>
        <c:shape val="cylinder"/>
        <c:axId val="64409436"/>
        <c:axId val="40444235"/>
        <c:axId val="0"/>
      </c:bar3DChart>
      <c:catAx>
        <c:axId val="64409436"/>
        <c:scaling>
          <c:orientation val="minMax"/>
        </c:scaling>
        <c:delete val="0"/>
        <c:axPos val="b"/>
        <c:title>
          <c:tx>
            <c:rich>
              <a:bodyPr rot="0"/>
              <a:lstStyle/>
              <a:p>
                <a:pPr>
                  <a:defRPr sz="900" b="0" strike="noStrike" spc="-1">
                    <a:solidFill>
                      <a:srgbClr val="000000"/>
                    </a:solidFill>
                    <a:latin typeface="Arial"/>
                    <a:ea typeface="DejaVu Sans"/>
                  </a:defRPr>
                </a:pPr>
                <a:r>
                  <a:rPr lang="es-ES" sz="900" b="0" strike="noStrike" spc="-1">
                    <a:solidFill>
                      <a:srgbClr val="000000"/>
                    </a:solidFill>
                    <a:latin typeface="Arial"/>
                    <a:ea typeface="DejaVu Sans"/>
                  </a:rPr>
                  <a:t>Training Dataset Size</a:t>
                </a:r>
              </a:p>
            </c:rich>
          </c:tx>
          <c:overlay val="0"/>
          <c:spPr>
            <a:noFill/>
            <a:ln>
              <a:noFill/>
            </a:ln>
          </c:spPr>
        </c:title>
        <c:numFmt formatCode="General" sourceLinked="1"/>
        <c:majorTickMark val="out"/>
        <c:minorTickMark val="none"/>
        <c:tickLblPos val="nextTo"/>
        <c:spPr>
          <a:ln w="9360">
            <a:solidFill>
              <a:srgbClr val="B3B3B3"/>
            </a:solidFill>
            <a:round/>
          </a:ln>
        </c:spPr>
        <c:txPr>
          <a:bodyPr/>
          <a:lstStyle/>
          <a:p>
            <a:pPr>
              <a:defRPr sz="1000" b="0" strike="noStrike" spc="-1">
                <a:solidFill>
                  <a:srgbClr val="000000"/>
                </a:solidFill>
                <a:latin typeface="Arial"/>
                <a:ea typeface="DejaVu Sans"/>
              </a:defRPr>
            </a:pPr>
            <a:endParaRPr lang="es-ES"/>
          </a:p>
        </c:txPr>
        <c:crossAx val="40444235"/>
        <c:crosses val="autoZero"/>
        <c:auto val="1"/>
        <c:lblAlgn val="ctr"/>
        <c:lblOffset val="100"/>
        <c:noMultiLvlLbl val="0"/>
      </c:catAx>
      <c:valAx>
        <c:axId val="40444235"/>
        <c:scaling>
          <c:orientation val="minMax"/>
        </c:scaling>
        <c:delete val="0"/>
        <c:axPos val="l"/>
        <c:majorGridlines>
          <c:spPr>
            <a:ln w="9360">
              <a:solidFill>
                <a:srgbClr val="B3B3B3"/>
              </a:solidFill>
              <a:round/>
            </a:ln>
          </c:spPr>
        </c:majorGridlines>
        <c:title>
          <c:tx>
            <c:rich>
              <a:bodyPr rot="-5400000"/>
              <a:lstStyle/>
              <a:p>
                <a:pPr>
                  <a:defRPr sz="900" b="0" strike="noStrike" spc="-1">
                    <a:solidFill>
                      <a:srgbClr val="000000"/>
                    </a:solidFill>
                    <a:latin typeface="Arial"/>
                    <a:ea typeface="DejaVu Sans"/>
                  </a:defRPr>
                </a:pPr>
                <a:r>
                  <a:rPr lang="es-ES" sz="900" b="0" strike="noStrike" spc="-1">
                    <a:solidFill>
                      <a:srgbClr val="000000"/>
                    </a:solidFill>
                    <a:latin typeface="Arial"/>
                    <a:ea typeface="DejaVu Sans"/>
                  </a:rPr>
                  <a:t>Time Consumption (s)</a:t>
                </a:r>
              </a:p>
            </c:rich>
          </c:tx>
          <c:overlay val="0"/>
          <c:spPr>
            <a:noFill/>
            <a:ln>
              <a:noFill/>
            </a:ln>
          </c:spPr>
        </c:title>
        <c:numFmt formatCode="General" sourceLinked="0"/>
        <c:majorTickMark val="out"/>
        <c:minorTickMark val="none"/>
        <c:tickLblPos val="nextTo"/>
        <c:spPr>
          <a:ln w="9360">
            <a:solidFill>
              <a:srgbClr val="B3B3B3"/>
            </a:solidFill>
            <a:round/>
          </a:ln>
        </c:spPr>
        <c:txPr>
          <a:bodyPr/>
          <a:lstStyle/>
          <a:p>
            <a:pPr>
              <a:defRPr sz="1000" b="0" strike="noStrike" spc="-1">
                <a:solidFill>
                  <a:srgbClr val="000000"/>
                </a:solidFill>
                <a:latin typeface="Arial"/>
                <a:ea typeface="DejaVu Sans"/>
              </a:defRPr>
            </a:pPr>
            <a:endParaRPr lang="es-ES"/>
          </a:p>
        </c:txPr>
        <c:crossAx val="64409436"/>
        <c:crosses val="autoZero"/>
        <c:crossBetween val="between"/>
      </c:valAx>
    </c:plotArea>
    <c:plotVisOnly val="1"/>
    <c:dispBlanksAs val="gap"/>
    <c:showDLblsOverMax val="1"/>
  </c:chart>
  <c:spPr>
    <a:solidFill>
      <a:srgbClr val="FFFFFF"/>
    </a:solidFill>
    <a:ln w="9360">
      <a:noFill/>
    </a:ln>
  </c:sp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s-ES"/>
  <c:roundedCorners val="0"/>
  <c:style val="2"/>
  <c:chart>
    <c:autoTitleDeleted val="1"/>
    <c:view3D>
      <c:rotX val="11"/>
      <c:rotY val="25"/>
      <c:rAngAx val="1"/>
    </c:view3D>
    <c:floor>
      <c:thickness val="0"/>
      <c:spPr>
        <a:solidFill>
          <a:srgbClr val="CCCCCC"/>
        </a:solidFill>
        <a:ln w="9360">
          <a:noFill/>
        </a:ln>
      </c:spPr>
    </c:floor>
    <c:sideWall>
      <c:thickness val="0"/>
      <c:spPr>
        <a:noFill/>
        <a:ln w="9360">
          <a:solidFill>
            <a:srgbClr val="B3B3B3"/>
          </a:solidFill>
          <a:round/>
        </a:ln>
      </c:spPr>
    </c:sideWall>
    <c:backWall>
      <c:thickness val="0"/>
      <c:spPr>
        <a:noFill/>
        <a:ln w="9360">
          <a:solidFill>
            <a:srgbClr val="B3B3B3"/>
          </a:solidFill>
          <a:round/>
        </a:ln>
      </c:spPr>
    </c:backWall>
    <c:plotArea>
      <c:layout/>
      <c:bar3DChart>
        <c:barDir val="col"/>
        <c:grouping val="clustered"/>
        <c:varyColors val="0"/>
        <c:ser>
          <c:idx val="0"/>
          <c:order val="0"/>
          <c:tx>
            <c:strRef>
              <c:f>label 0</c:f>
              <c:strCache>
                <c:ptCount val="1"/>
                <c:pt idx="0">
                  <c:v>Column B</c:v>
                </c:pt>
              </c:strCache>
            </c:strRef>
          </c:tx>
          <c:spPr>
            <a:solidFill>
              <a:srgbClr val="48AC76"/>
            </a:solidFill>
            <a:ln>
              <a:noFill/>
            </a:ln>
          </c:spPr>
          <c:invertIfNegative val="0"/>
          <c:dLbls>
            <c:spPr>
              <a:noFill/>
              <a:ln>
                <a:noFill/>
              </a:ln>
              <a:effectLst/>
            </c:spPr>
            <c:txPr>
              <a:bodyPr/>
              <a:lstStyle/>
              <a:p>
                <a:pPr>
                  <a:defRPr sz="1000" b="0" strike="noStrike" spc="-1">
                    <a:solidFill>
                      <a:srgbClr val="000000"/>
                    </a:solidFill>
                    <a:latin typeface="Arial"/>
                    <a:ea typeface="DejaVu Sans"/>
                  </a:defRPr>
                </a:pPr>
                <a:endParaRPr lang="es-ES"/>
              </a:p>
            </c:txP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5"/>
                <c:pt idx="0">
                  <c:v>15000</c:v>
                </c:pt>
                <c:pt idx="1">
                  <c:v>45000</c:v>
                </c:pt>
                <c:pt idx="2">
                  <c:v>75000</c:v>
                </c:pt>
                <c:pt idx="3">
                  <c:v>105000</c:v>
                </c:pt>
                <c:pt idx="4">
                  <c:v>135000</c:v>
                </c:pt>
              </c:strCache>
            </c:strRef>
          </c:cat>
          <c:val>
            <c:numRef>
              <c:f>0</c:f>
              <c:numCache>
                <c:formatCode>General</c:formatCode>
                <c:ptCount val="5"/>
                <c:pt idx="0">
                  <c:v>15</c:v>
                </c:pt>
                <c:pt idx="1">
                  <c:v>45</c:v>
                </c:pt>
                <c:pt idx="2">
                  <c:v>75</c:v>
                </c:pt>
                <c:pt idx="3">
                  <c:v>105</c:v>
                </c:pt>
                <c:pt idx="4">
                  <c:v>135</c:v>
                </c:pt>
              </c:numCache>
            </c:numRef>
          </c:val>
          <c:extLst>
            <c:ext xmlns:c16="http://schemas.microsoft.com/office/drawing/2014/chart" uri="{C3380CC4-5D6E-409C-BE32-E72D297353CC}">
              <c16:uniqueId val="{00000000-9EEE-4CA2-A264-F865111E0A74}"/>
            </c:ext>
          </c:extLst>
        </c:ser>
        <c:dLbls>
          <c:showLegendKey val="0"/>
          <c:showVal val="0"/>
          <c:showCatName val="0"/>
          <c:showSerName val="0"/>
          <c:showPercent val="0"/>
          <c:showBubbleSize val="0"/>
        </c:dLbls>
        <c:gapWidth val="100"/>
        <c:shape val="cylinder"/>
        <c:axId val="93970697"/>
        <c:axId val="58145459"/>
        <c:axId val="0"/>
      </c:bar3DChart>
      <c:catAx>
        <c:axId val="93970697"/>
        <c:scaling>
          <c:orientation val="minMax"/>
        </c:scaling>
        <c:delete val="0"/>
        <c:axPos val="b"/>
        <c:title>
          <c:tx>
            <c:rich>
              <a:bodyPr rot="0"/>
              <a:lstStyle/>
              <a:p>
                <a:pPr>
                  <a:defRPr sz="900" b="0" strike="noStrike" spc="-1">
                    <a:solidFill>
                      <a:srgbClr val="000000"/>
                    </a:solidFill>
                    <a:latin typeface="Arial"/>
                    <a:ea typeface="DejaVu Sans"/>
                  </a:defRPr>
                </a:pPr>
                <a:r>
                  <a:rPr lang="es-ES" sz="900" b="0" strike="noStrike" spc="-1">
                    <a:solidFill>
                      <a:srgbClr val="000000"/>
                    </a:solidFill>
                    <a:latin typeface="Arial"/>
                    <a:ea typeface="DejaVu Sans"/>
                  </a:rPr>
                  <a:t>Training Dataset Size</a:t>
                </a:r>
              </a:p>
            </c:rich>
          </c:tx>
          <c:overlay val="0"/>
          <c:spPr>
            <a:noFill/>
            <a:ln>
              <a:noFill/>
            </a:ln>
          </c:spPr>
        </c:title>
        <c:numFmt formatCode="General" sourceLinked="1"/>
        <c:majorTickMark val="out"/>
        <c:minorTickMark val="none"/>
        <c:tickLblPos val="nextTo"/>
        <c:spPr>
          <a:ln w="9360">
            <a:solidFill>
              <a:srgbClr val="B3B3B3"/>
            </a:solidFill>
            <a:round/>
          </a:ln>
        </c:spPr>
        <c:txPr>
          <a:bodyPr/>
          <a:lstStyle/>
          <a:p>
            <a:pPr>
              <a:defRPr sz="1000" b="0" strike="noStrike" spc="-1">
                <a:solidFill>
                  <a:srgbClr val="000000"/>
                </a:solidFill>
                <a:latin typeface="Arial"/>
                <a:ea typeface="DejaVu Sans"/>
              </a:defRPr>
            </a:pPr>
            <a:endParaRPr lang="es-ES"/>
          </a:p>
        </c:txPr>
        <c:crossAx val="58145459"/>
        <c:crosses val="autoZero"/>
        <c:auto val="1"/>
        <c:lblAlgn val="ctr"/>
        <c:lblOffset val="100"/>
        <c:noMultiLvlLbl val="0"/>
      </c:catAx>
      <c:valAx>
        <c:axId val="58145459"/>
        <c:scaling>
          <c:orientation val="minMax"/>
        </c:scaling>
        <c:delete val="0"/>
        <c:axPos val="l"/>
        <c:majorGridlines>
          <c:spPr>
            <a:ln w="9360">
              <a:solidFill>
                <a:srgbClr val="B3B3B3"/>
              </a:solidFill>
              <a:round/>
            </a:ln>
          </c:spPr>
        </c:majorGridlines>
        <c:title>
          <c:tx>
            <c:rich>
              <a:bodyPr rot="-5400000"/>
              <a:lstStyle/>
              <a:p>
                <a:pPr>
                  <a:defRPr sz="900" b="0" strike="noStrike" spc="-1">
                    <a:solidFill>
                      <a:srgbClr val="000000"/>
                    </a:solidFill>
                    <a:latin typeface="Arial"/>
                    <a:ea typeface="DejaVu Sans"/>
                  </a:defRPr>
                </a:pPr>
                <a:r>
                  <a:rPr lang="es-ES" sz="900" b="0" strike="noStrike" spc="-1">
                    <a:solidFill>
                      <a:srgbClr val="000000"/>
                    </a:solidFill>
                    <a:latin typeface="Arial"/>
                    <a:ea typeface="DejaVu Sans"/>
                  </a:rPr>
                  <a:t>Memory Consumption (MB)</a:t>
                </a:r>
              </a:p>
            </c:rich>
          </c:tx>
          <c:overlay val="0"/>
          <c:spPr>
            <a:noFill/>
            <a:ln>
              <a:noFill/>
            </a:ln>
          </c:spPr>
        </c:title>
        <c:numFmt formatCode="General" sourceLinked="0"/>
        <c:majorTickMark val="out"/>
        <c:minorTickMark val="none"/>
        <c:tickLblPos val="nextTo"/>
        <c:spPr>
          <a:ln w="9360">
            <a:solidFill>
              <a:srgbClr val="B3B3B3"/>
            </a:solidFill>
            <a:round/>
          </a:ln>
        </c:spPr>
        <c:txPr>
          <a:bodyPr/>
          <a:lstStyle/>
          <a:p>
            <a:pPr>
              <a:defRPr sz="1000" b="0" strike="noStrike" spc="-1">
                <a:solidFill>
                  <a:srgbClr val="000000"/>
                </a:solidFill>
                <a:latin typeface="Arial"/>
                <a:ea typeface="DejaVu Sans"/>
              </a:defRPr>
            </a:pPr>
            <a:endParaRPr lang="es-ES"/>
          </a:p>
        </c:txPr>
        <c:crossAx val="93970697"/>
        <c:crosses val="autoZero"/>
        <c:crossBetween val="between"/>
      </c:valAx>
    </c:plotArea>
    <c:plotVisOnly val="1"/>
    <c:dispBlanksAs val="gap"/>
    <c:showDLblsOverMax val="1"/>
  </c:chart>
  <c:spPr>
    <a:solidFill>
      <a:srgbClr val="FFFFFF"/>
    </a:solidFill>
    <a:ln w="9360">
      <a:noFill/>
    </a:ln>
  </c:spPr>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3"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39"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l.facebook.com/l.php?u=https://arxiv.org/abs/1611.04156&amp;h=IAQFlqjZK" TargetMode="External"/><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hyperlink" Target="https://github.com/Juanda0/ST0245-001/tree/master/proyecto" TargetMode="External"/><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hyperlink" Target="https://bit.ly/3iAKy9H" TargetMode="Externa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pic>
        <p:nvPicPr>
          <p:cNvPr id="76" name="Imagen 3"/>
          <p:cNvPicPr/>
          <p:nvPr/>
        </p:nvPicPr>
        <p:blipFill>
          <a:blip r:embed="rId3"/>
          <a:srcRect t="78334"/>
          <a:stretch/>
        </p:blipFill>
        <p:spPr>
          <a:xfrm>
            <a:off x="36000" y="5394960"/>
            <a:ext cx="12193200" cy="1483560"/>
          </a:xfrm>
          <a:prstGeom prst="rect">
            <a:avLst/>
          </a:prstGeom>
          <a:ln>
            <a:noFill/>
          </a:ln>
        </p:spPr>
      </p:pic>
      <p:sp>
        <p:nvSpPr>
          <p:cNvPr id="77" name="CustomShape 1"/>
          <p:cNvSpPr/>
          <p:nvPr/>
        </p:nvSpPr>
        <p:spPr>
          <a:xfrm>
            <a:off x="0" y="20160"/>
            <a:ext cx="3452884" cy="6858360"/>
          </a:xfrm>
          <a:prstGeom prst="rect">
            <a:avLst/>
          </a:prstGeom>
          <a:solidFill>
            <a:srgbClr val="A3A8AE">
              <a:alpha val="50000"/>
            </a:srgbClr>
          </a:solidFill>
          <a:ln>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4800" spc="-1" dirty="0">
                <a:solidFill>
                  <a:srgbClr val="001E33"/>
                </a:solidFill>
              </a:rPr>
              <a:t>Analysis</a:t>
            </a:r>
          </a:p>
          <a:p>
            <a:pPr algn="ctr">
              <a:lnSpc>
                <a:spcPct val="100000"/>
              </a:lnSpc>
            </a:pPr>
            <a:r>
              <a:rPr lang="en-US" sz="4800" spc="-1" dirty="0">
                <a:solidFill>
                  <a:srgbClr val="001E33"/>
                </a:solidFill>
              </a:rPr>
              <a:t>of academic</a:t>
            </a:r>
          </a:p>
          <a:p>
            <a:pPr algn="ctr">
              <a:lnSpc>
                <a:spcPct val="100000"/>
              </a:lnSpc>
            </a:pPr>
            <a:r>
              <a:rPr lang="en-US" sz="4800" spc="-1" dirty="0">
                <a:solidFill>
                  <a:srgbClr val="001E33"/>
                </a:solidFill>
              </a:rPr>
              <a:t>Success</a:t>
            </a:r>
          </a:p>
          <a:p>
            <a:pPr algn="ctr">
              <a:lnSpc>
                <a:spcPct val="100000"/>
              </a:lnSpc>
            </a:pPr>
            <a:r>
              <a:rPr lang="en-US" sz="4800" spc="-1" dirty="0">
                <a:solidFill>
                  <a:srgbClr val="001E33"/>
                </a:solidFill>
              </a:rPr>
              <a:t>According</a:t>
            </a:r>
          </a:p>
          <a:p>
            <a:pPr algn="ctr">
              <a:lnSpc>
                <a:spcPct val="100000"/>
              </a:lnSpc>
            </a:pPr>
            <a:r>
              <a:rPr lang="en-US" sz="4800" spc="-1" dirty="0">
                <a:solidFill>
                  <a:srgbClr val="001E33"/>
                </a:solidFill>
              </a:rPr>
              <a:t>to the test </a:t>
            </a:r>
          </a:p>
          <a:p>
            <a:pPr algn="ctr">
              <a:lnSpc>
                <a:spcPct val="100000"/>
              </a:lnSpc>
            </a:pPr>
            <a:r>
              <a:rPr lang="en-US" sz="4800" spc="-1" dirty="0">
                <a:solidFill>
                  <a:srgbClr val="001E33"/>
                </a:solidFill>
              </a:rPr>
              <a:t>“Saber pro” </a:t>
            </a:r>
          </a:p>
          <a:p>
            <a:pPr algn="ctr">
              <a:lnSpc>
                <a:spcPct val="100000"/>
              </a:lnSpc>
            </a:pPr>
            <a:r>
              <a:rPr lang="en-US" sz="4800" spc="-1" dirty="0">
                <a:solidFill>
                  <a:srgbClr val="001E33"/>
                </a:solidFill>
              </a:rPr>
              <a:t>using </a:t>
            </a:r>
          </a:p>
          <a:p>
            <a:pPr algn="ctr">
              <a:lnSpc>
                <a:spcPct val="100000"/>
              </a:lnSpc>
            </a:pPr>
            <a:r>
              <a:rPr lang="en-US" sz="4800" spc="-1" dirty="0">
                <a:solidFill>
                  <a:srgbClr val="001E33"/>
                </a:solidFill>
              </a:rPr>
              <a:t>decision </a:t>
            </a:r>
          </a:p>
          <a:p>
            <a:pPr algn="ctr">
              <a:lnSpc>
                <a:spcPct val="100000"/>
              </a:lnSpc>
            </a:pPr>
            <a:r>
              <a:rPr lang="en-US" sz="4800" spc="-1" dirty="0">
                <a:solidFill>
                  <a:srgbClr val="001E33"/>
                </a:solidFill>
              </a:rPr>
              <a:t>trees </a:t>
            </a:r>
            <a:endParaRPr lang="en-US" sz="4800" b="0" strike="noStrike" spc="-1" dirty="0">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 name="Marcador de contenido 3"/>
          <p:cNvPicPr/>
          <p:nvPr/>
        </p:nvPicPr>
        <p:blipFill>
          <a:blip r:embed="rId2"/>
          <a:stretch/>
        </p:blipFill>
        <p:spPr>
          <a:xfrm>
            <a:off x="-2880" y="0"/>
            <a:ext cx="12196440" cy="6856200"/>
          </a:xfrm>
          <a:prstGeom prst="rect">
            <a:avLst/>
          </a:prstGeom>
          <a:ln>
            <a:noFill/>
          </a:ln>
        </p:spPr>
      </p:pic>
      <p:sp>
        <p:nvSpPr>
          <p:cNvPr id="251" name="CustomShape 1"/>
          <p:cNvSpPr/>
          <p:nvPr/>
        </p:nvSpPr>
        <p:spPr>
          <a:xfrm>
            <a:off x="265320" y="376920"/>
            <a:ext cx="540252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Report Accepted on arXiv</a:t>
            </a:r>
            <a:endParaRPr lang="en-US" sz="2200" b="0" strike="noStrike" spc="-1">
              <a:latin typeface="Arial"/>
            </a:endParaRPr>
          </a:p>
        </p:txBody>
      </p:sp>
      <p:sp>
        <p:nvSpPr>
          <p:cNvPr id="252" name="CustomShape 2"/>
          <p:cNvSpPr/>
          <p:nvPr/>
        </p:nvSpPr>
        <p:spPr>
          <a:xfrm flipV="1">
            <a:off x="4819320" y="545400"/>
            <a:ext cx="524520" cy="165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53" name="CustomShape 3"/>
          <p:cNvSpPr/>
          <p:nvPr/>
        </p:nvSpPr>
        <p:spPr>
          <a:xfrm>
            <a:off x="4819320" y="336600"/>
            <a:ext cx="240300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Keep this title</a:t>
            </a:r>
            <a:endParaRPr lang="en-US" sz="1400" b="0" strike="noStrike" spc="-1">
              <a:latin typeface="Arial"/>
            </a:endParaRPr>
          </a:p>
        </p:txBody>
      </p:sp>
      <p:sp>
        <p:nvSpPr>
          <p:cNvPr id="254" name="CustomShape 4"/>
          <p:cNvSpPr/>
          <p:nvPr/>
        </p:nvSpPr>
        <p:spPr>
          <a:xfrm>
            <a:off x="2242800" y="2393280"/>
            <a:ext cx="342576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Include the citation of the report</a:t>
            </a:r>
            <a:br/>
            <a:r>
              <a:rPr lang="en-US" sz="1400" b="0" i="1" strike="noStrike" spc="-1">
                <a:solidFill>
                  <a:srgbClr val="FF0000"/>
                </a:solidFill>
                <a:latin typeface="Arial"/>
                <a:ea typeface="DejaVu Sans"/>
              </a:rPr>
              <a:t>in arXiv and link</a:t>
            </a:r>
            <a:endParaRPr lang="en-US" sz="1400" b="0" strike="noStrike" spc="-1">
              <a:latin typeface="Arial"/>
            </a:endParaRPr>
          </a:p>
        </p:txBody>
      </p:sp>
      <p:sp>
        <p:nvSpPr>
          <p:cNvPr id="255" name="CustomShape 5"/>
          <p:cNvSpPr/>
          <p:nvPr/>
        </p:nvSpPr>
        <p:spPr>
          <a:xfrm flipV="1">
            <a:off x="2011680" y="2643840"/>
            <a:ext cx="446760" cy="38808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56" name="CustomShape 6"/>
          <p:cNvSpPr/>
          <p:nvPr/>
        </p:nvSpPr>
        <p:spPr>
          <a:xfrm>
            <a:off x="418320" y="3107880"/>
            <a:ext cx="612576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1E33"/>
                </a:solidFill>
                <a:latin typeface="Arial"/>
                <a:ea typeface="DejaVu Sans"/>
              </a:rPr>
              <a:t>C. Patiño-Forero, M. Agudelo-Toro, and M. Toro. Planning system for deliveries in Medellín. ArXiv e-prints, Nov. 2016. Available at: </a:t>
            </a:r>
            <a:r>
              <a:rPr lang="en-US" sz="1800" b="0" u="sng" strike="noStrike" spc="-1">
                <a:solidFill>
                  <a:srgbClr val="0563C1"/>
                </a:solidFill>
                <a:uFill>
                  <a:solidFill>
                    <a:srgbClr val="FFFFFF"/>
                  </a:solidFill>
                </a:uFill>
                <a:latin typeface="Arial"/>
                <a:ea typeface="DejaVu Sans"/>
                <a:hlinkClick r:id="rId3"/>
              </a:rPr>
              <a:t>https://arxiv.org/abs/1611.04156</a:t>
            </a:r>
            <a:endParaRPr lang="en-US" sz="1800" b="0" strike="noStrike" spc="-1">
              <a:latin typeface="Arial"/>
            </a:endParaRPr>
          </a:p>
        </p:txBody>
      </p:sp>
      <p:grpSp>
        <p:nvGrpSpPr>
          <p:cNvPr id="257" name="Group 7"/>
          <p:cNvGrpSpPr/>
          <p:nvPr/>
        </p:nvGrpSpPr>
        <p:grpSpPr>
          <a:xfrm>
            <a:off x="7021800" y="894960"/>
            <a:ext cx="4570920" cy="4965840"/>
            <a:chOff x="7021800" y="894960"/>
            <a:chExt cx="4570920" cy="4965840"/>
          </a:xfrm>
        </p:grpSpPr>
        <p:pic>
          <p:nvPicPr>
            <p:cNvPr id="258" name="Imagen 257"/>
            <p:cNvPicPr/>
            <p:nvPr/>
          </p:nvPicPr>
          <p:blipFill>
            <a:blip r:embed="rId4"/>
            <a:srcRect l="2991" t="4621" r="11001" b="22953"/>
            <a:stretch/>
          </p:blipFill>
          <p:spPr>
            <a:xfrm>
              <a:off x="7021800" y="894960"/>
              <a:ext cx="4554000" cy="4965840"/>
            </a:xfrm>
            <a:prstGeom prst="rect">
              <a:avLst/>
            </a:prstGeom>
            <a:ln>
              <a:noFill/>
            </a:ln>
          </p:spPr>
        </p:pic>
        <p:sp>
          <p:nvSpPr>
            <p:cNvPr id="259" name="CustomShape 8"/>
            <p:cNvSpPr/>
            <p:nvPr/>
          </p:nvSpPr>
          <p:spPr>
            <a:xfrm>
              <a:off x="10022400" y="1443600"/>
              <a:ext cx="1570320" cy="456480"/>
            </a:xfrm>
            <a:prstGeom prst="rect">
              <a:avLst/>
            </a:prstGeom>
            <a:solidFill>
              <a:srgbClr val="B31B1B"/>
            </a:solidFill>
            <a:ln>
              <a:noFill/>
            </a:ln>
          </p:spPr>
          <p:style>
            <a:lnRef idx="0">
              <a:scrgbClr r="0" g="0" b="0"/>
            </a:lnRef>
            <a:fillRef idx="0">
              <a:scrgbClr r="0" g="0" b="0"/>
            </a:fillRef>
            <a:effectRef idx="0">
              <a:scrgbClr r="0" g="0" b="0"/>
            </a:effectRef>
            <a:fontRef idx="minor"/>
          </p:style>
        </p:sp>
        <p:sp>
          <p:nvSpPr>
            <p:cNvPr id="260" name="CustomShape 9"/>
            <p:cNvSpPr/>
            <p:nvPr/>
          </p:nvSpPr>
          <p:spPr>
            <a:xfrm>
              <a:off x="10022400" y="950400"/>
              <a:ext cx="1570320" cy="401040"/>
            </a:xfrm>
            <a:prstGeom prst="rect">
              <a:avLst/>
            </a:prstGeom>
            <a:solidFill>
              <a:srgbClr val="222222"/>
            </a:solidFill>
            <a:ln>
              <a:noFill/>
            </a:ln>
          </p:spPr>
          <p:style>
            <a:lnRef idx="0">
              <a:scrgbClr r="0" g="0" b="0"/>
            </a:lnRef>
            <a:fillRef idx="0">
              <a:scrgbClr r="0" g="0" b="0"/>
            </a:fillRef>
            <a:effectRef idx="0">
              <a:scrgbClr r="0" g="0" b="0"/>
            </a:effectRef>
            <a:fontRef idx="minor"/>
          </p:style>
        </p:sp>
      </p:grpSp>
      <p:sp>
        <p:nvSpPr>
          <p:cNvPr id="261" name="CustomShape 10"/>
          <p:cNvSpPr/>
          <p:nvPr/>
        </p:nvSpPr>
        <p:spPr>
          <a:xfrm flipH="1">
            <a:off x="6491160" y="4672080"/>
            <a:ext cx="307080" cy="3564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62" name="CustomShape 11"/>
          <p:cNvSpPr/>
          <p:nvPr/>
        </p:nvSpPr>
        <p:spPr>
          <a:xfrm>
            <a:off x="4747320" y="5061960"/>
            <a:ext cx="293292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Include a </a:t>
            </a:r>
            <a:br/>
            <a:r>
              <a:rPr lang="en-US" sz="1400" b="0" i="1" strike="noStrike" spc="-1">
                <a:solidFill>
                  <a:srgbClr val="FF0000"/>
                </a:solidFill>
                <a:latin typeface="Arial"/>
                <a:ea typeface="DejaVu Sans"/>
              </a:rPr>
              <a:t>screenshot</a:t>
            </a:r>
            <a:endParaRPr lang="en-US" sz="1400" b="0" strike="noStrike" spc="-1">
              <a:latin typeface="Arial"/>
            </a:endParaRPr>
          </a:p>
        </p:txBody>
      </p:sp>
      <p:sp>
        <p:nvSpPr>
          <p:cNvPr id="263" name="CustomShape 12"/>
          <p:cNvSpPr/>
          <p:nvPr/>
        </p:nvSpPr>
        <p:spPr>
          <a:xfrm>
            <a:off x="8229600" y="124200"/>
            <a:ext cx="2115000" cy="51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 this slide</a:t>
            </a:r>
            <a:endParaRPr lang="en-US" sz="1400" b="0" strike="noStrike" spc="-1">
              <a:latin typeface="Arial"/>
            </a:endParaRPr>
          </a:p>
          <a:p>
            <a:pPr algn="ctr">
              <a:lnSpc>
                <a:spcPct val="100000"/>
              </a:lnSpc>
            </a:pPr>
            <a:r>
              <a:rPr lang="en-US" sz="1400" b="0" i="1" strike="noStrike" spc="-1">
                <a:solidFill>
                  <a:srgbClr val="FF0000"/>
                </a:solidFill>
                <a:latin typeface="Arial"/>
                <a:ea typeface="DejaVu Sans"/>
              </a:rPr>
              <a:t>For the third deliverable</a:t>
            </a:r>
            <a:endParaRPr lang="en-US" sz="1400" b="0" strike="noStrike" spc="-1">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64" name="CustomShape 1"/>
          <p:cNvSpPr/>
          <p:nvPr/>
        </p:nvSpPr>
        <p:spPr>
          <a:xfrm>
            <a:off x="2214000" y="4511520"/>
            <a:ext cx="8136720" cy="1644480"/>
          </a:xfrm>
          <a:prstGeom prst="rect">
            <a:avLst/>
          </a:prstGeom>
          <a:solidFill>
            <a:srgbClr val="A3A8AE">
              <a:alpha val="50000"/>
            </a:srgbClr>
          </a:solidFill>
          <a:ln>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4800" b="0" strike="noStrike" spc="-1">
                <a:solidFill>
                  <a:srgbClr val="001E33"/>
                </a:solidFill>
                <a:latin typeface="Arial"/>
                <a:ea typeface="DejaVu Sans"/>
              </a:rPr>
              <a:t>THANK YOU!</a:t>
            </a:r>
            <a:endParaRPr lang="en-US" sz="4800" b="0" strike="noStrike" spc="-1">
              <a:latin typeface="Arial"/>
            </a:endParaRPr>
          </a:p>
        </p:txBody>
      </p:sp>
      <p:sp>
        <p:nvSpPr>
          <p:cNvPr id="265" name="CustomShape 2"/>
          <p:cNvSpPr/>
          <p:nvPr/>
        </p:nvSpPr>
        <p:spPr>
          <a:xfrm>
            <a:off x="9953640" y="427068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Say thank you for listening!</a:t>
            </a:r>
            <a:endParaRPr lang="en-US" sz="1400" b="0" strike="noStrike" spc="-1">
              <a:latin typeface="Arial"/>
            </a:endParaRPr>
          </a:p>
        </p:txBody>
      </p:sp>
      <p:sp>
        <p:nvSpPr>
          <p:cNvPr id="266" name="CustomShape 3"/>
          <p:cNvSpPr/>
          <p:nvPr/>
        </p:nvSpPr>
        <p:spPr>
          <a:xfrm flipV="1">
            <a:off x="9505080" y="4757040"/>
            <a:ext cx="446760" cy="38808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67" name="CustomShape 4"/>
          <p:cNvSpPr/>
          <p:nvPr/>
        </p:nvSpPr>
        <p:spPr>
          <a:xfrm>
            <a:off x="8229600" y="124200"/>
            <a:ext cx="2115000" cy="51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 this slide</a:t>
            </a:r>
            <a:endParaRPr lang="en-US" sz="1400" b="0" strike="noStrike" spc="-1">
              <a:latin typeface="Arial"/>
            </a:endParaRPr>
          </a:p>
          <a:p>
            <a:pPr algn="ctr">
              <a:lnSpc>
                <a:spcPct val="100000"/>
              </a:lnSpc>
            </a:pPr>
            <a:r>
              <a:rPr lang="en-US" sz="1400" b="0" i="1" strike="noStrike" spc="-1">
                <a:solidFill>
                  <a:srgbClr val="FF0000"/>
                </a:solidFill>
                <a:latin typeface="Arial"/>
                <a:ea typeface="DejaVu Sans"/>
              </a:rPr>
              <a:t>For the third deliverable</a:t>
            </a:r>
            <a:endParaRPr lang="en-US" sz="14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29E19F61-E962-4E4F-A844-6A96C528E13C}"/>
              </a:ext>
            </a:extLst>
          </p:cNvPr>
          <p:cNvPicPr>
            <a:picLocks noChangeAspect="1"/>
          </p:cNvPicPr>
          <p:nvPr/>
        </p:nvPicPr>
        <p:blipFill rotWithShape="1">
          <a:blip r:embed="rId2"/>
          <a:srcRect l="-553" t="2290" r="553" b="14848"/>
          <a:stretch/>
        </p:blipFill>
        <p:spPr>
          <a:xfrm>
            <a:off x="725400" y="1915560"/>
            <a:ext cx="2121190" cy="2187720"/>
          </a:xfrm>
          <a:prstGeom prst="flowChartConnector">
            <a:avLst/>
          </a:prstGeom>
        </p:spPr>
      </p:pic>
      <p:pic>
        <p:nvPicPr>
          <p:cNvPr id="82" name="Marcador de contenido 3"/>
          <p:cNvPicPr/>
          <p:nvPr/>
        </p:nvPicPr>
        <p:blipFill>
          <a:blip r:embed="rId3"/>
          <a:stretch/>
        </p:blipFill>
        <p:spPr>
          <a:xfrm>
            <a:off x="-2880" y="0"/>
            <a:ext cx="12196440" cy="6856200"/>
          </a:xfrm>
          <a:prstGeom prst="rect">
            <a:avLst/>
          </a:prstGeom>
          <a:ln>
            <a:noFill/>
          </a:ln>
        </p:spPr>
      </p:pic>
      <p:pic>
        <p:nvPicPr>
          <p:cNvPr id="4" name="Imagen 3">
            <a:extLst>
              <a:ext uri="{FF2B5EF4-FFF2-40B4-BE49-F238E27FC236}">
                <a16:creationId xmlns:a16="http://schemas.microsoft.com/office/drawing/2014/main" id="{B5F97C63-A150-4956-95DD-92A8F2F2E741}"/>
              </a:ext>
            </a:extLst>
          </p:cNvPr>
          <p:cNvPicPr>
            <a:picLocks noChangeAspect="1"/>
          </p:cNvPicPr>
          <p:nvPr/>
        </p:nvPicPr>
        <p:blipFill rotWithShape="1">
          <a:blip r:embed="rId4"/>
          <a:srcRect l="11976" t="2085" r="9643" b="19534"/>
          <a:stretch/>
        </p:blipFill>
        <p:spPr>
          <a:xfrm>
            <a:off x="3598920" y="1900800"/>
            <a:ext cx="2102400" cy="2193840"/>
          </a:xfrm>
          <a:prstGeom prst="ellipse">
            <a:avLst/>
          </a:prstGeom>
        </p:spPr>
      </p:pic>
      <p:pic>
        <p:nvPicPr>
          <p:cNvPr id="81" name="Imagen 80"/>
          <p:cNvPicPr/>
          <p:nvPr/>
        </p:nvPicPr>
        <p:blipFill>
          <a:blip r:embed="rId5"/>
          <a:srcRect b="25714"/>
          <a:stretch/>
        </p:blipFill>
        <p:spPr>
          <a:xfrm>
            <a:off x="6018840" y="1828800"/>
            <a:ext cx="3200040" cy="2376720"/>
          </a:xfrm>
          <a:prstGeom prst="rect">
            <a:avLst/>
          </a:prstGeom>
          <a:ln>
            <a:noFill/>
          </a:ln>
        </p:spPr>
      </p:pic>
      <p:sp>
        <p:nvSpPr>
          <p:cNvPr id="83" name="CustomShape 1"/>
          <p:cNvSpPr/>
          <p:nvPr/>
        </p:nvSpPr>
        <p:spPr>
          <a:xfrm>
            <a:off x="265320" y="376920"/>
            <a:ext cx="268092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Team Presentation</a:t>
            </a:r>
            <a:endParaRPr lang="en-US" sz="2200" b="0" strike="noStrike" spc="-1">
              <a:latin typeface="Arial"/>
            </a:endParaRPr>
          </a:p>
        </p:txBody>
      </p:sp>
      <p:grpSp>
        <p:nvGrpSpPr>
          <p:cNvPr id="86" name="Group 4"/>
          <p:cNvGrpSpPr/>
          <p:nvPr/>
        </p:nvGrpSpPr>
        <p:grpSpPr>
          <a:xfrm>
            <a:off x="9052560" y="1645920"/>
            <a:ext cx="2834280" cy="2742840"/>
            <a:chOff x="9052560" y="1645920"/>
            <a:chExt cx="2834280" cy="2742840"/>
          </a:xfrm>
        </p:grpSpPr>
        <p:pic>
          <p:nvPicPr>
            <p:cNvPr id="87" name="Imagen 86"/>
            <p:cNvPicPr/>
            <p:nvPr/>
          </p:nvPicPr>
          <p:blipFill>
            <a:blip r:embed="rId6"/>
            <a:stretch/>
          </p:blipFill>
          <p:spPr>
            <a:xfrm>
              <a:off x="9219240" y="1757160"/>
              <a:ext cx="2508120" cy="2487240"/>
            </a:xfrm>
            <a:prstGeom prst="rect">
              <a:avLst/>
            </a:prstGeom>
            <a:ln>
              <a:noFill/>
            </a:ln>
          </p:spPr>
        </p:pic>
        <p:sp>
          <p:nvSpPr>
            <p:cNvPr id="88" name="CustomShape 5"/>
            <p:cNvSpPr/>
            <p:nvPr/>
          </p:nvSpPr>
          <p:spPr>
            <a:xfrm>
              <a:off x="9052560" y="1645920"/>
              <a:ext cx="2834280" cy="2742840"/>
            </a:xfrm>
            <a:custGeom>
              <a:avLst/>
              <a:gdLst/>
              <a:ahLst/>
              <a:cxnLst/>
              <a:rect l="l" t="t" r="r" b="b"/>
              <a:pathLst>
                <a:path w="7875" h="7621">
                  <a:moveTo>
                    <a:pt x="5464" y="1278"/>
                  </a:moveTo>
                  <a:cubicBezTo>
                    <a:pt x="4998" y="997"/>
                    <a:pt x="4541" y="870"/>
                    <a:pt x="4003" y="870"/>
                  </a:cubicBezTo>
                  <a:cubicBezTo>
                    <a:pt x="3465" y="870"/>
                    <a:pt x="3008" y="997"/>
                    <a:pt x="2542" y="1278"/>
                  </a:cubicBezTo>
                  <a:cubicBezTo>
                    <a:pt x="2076" y="1559"/>
                    <a:pt x="1742" y="1908"/>
                    <a:pt x="1473" y="2394"/>
                  </a:cubicBezTo>
                  <a:cubicBezTo>
                    <a:pt x="1204" y="2880"/>
                    <a:pt x="1082" y="3357"/>
                    <a:pt x="1082" y="3918"/>
                  </a:cubicBezTo>
                  <a:cubicBezTo>
                    <a:pt x="1082" y="4479"/>
                    <a:pt x="1204" y="4956"/>
                    <a:pt x="1473" y="5442"/>
                  </a:cubicBezTo>
                  <a:cubicBezTo>
                    <a:pt x="1742" y="5928"/>
                    <a:pt x="2076" y="6277"/>
                    <a:pt x="2542" y="6558"/>
                  </a:cubicBezTo>
                  <a:cubicBezTo>
                    <a:pt x="3008" y="6839"/>
                    <a:pt x="3465" y="6967"/>
                    <a:pt x="4003" y="6967"/>
                  </a:cubicBezTo>
                  <a:cubicBezTo>
                    <a:pt x="4541" y="6967"/>
                    <a:pt x="4998" y="6839"/>
                    <a:pt x="5464" y="6558"/>
                  </a:cubicBezTo>
                  <a:cubicBezTo>
                    <a:pt x="5930" y="6277"/>
                    <a:pt x="6264" y="5928"/>
                    <a:pt x="6533" y="5442"/>
                  </a:cubicBezTo>
                  <a:cubicBezTo>
                    <a:pt x="6802" y="4956"/>
                    <a:pt x="6925" y="4479"/>
                    <a:pt x="6925" y="3918"/>
                  </a:cubicBezTo>
                  <a:cubicBezTo>
                    <a:pt x="6925" y="3357"/>
                    <a:pt x="6802" y="2880"/>
                    <a:pt x="6533" y="2394"/>
                  </a:cubicBezTo>
                  <a:cubicBezTo>
                    <a:pt x="6264" y="1908"/>
                    <a:pt x="5930" y="1559"/>
                    <a:pt x="5464" y="1278"/>
                  </a:cubicBezTo>
                  <a:moveTo>
                    <a:pt x="0" y="7620"/>
                  </a:moveTo>
                  <a:lnTo>
                    <a:pt x="0" y="0"/>
                  </a:lnTo>
                  <a:lnTo>
                    <a:pt x="7874" y="0"/>
                  </a:lnTo>
                  <a:lnTo>
                    <a:pt x="7874" y="7620"/>
                  </a:lnTo>
                  <a:lnTo>
                    <a:pt x="0" y="7620"/>
                  </a:lnTo>
                </a:path>
              </a:pathLst>
            </a:custGeom>
            <a:solidFill>
              <a:srgbClr val="FFFFFF"/>
            </a:solidFill>
            <a:ln>
              <a:noFill/>
            </a:ln>
          </p:spPr>
          <p:style>
            <a:lnRef idx="0">
              <a:scrgbClr r="0" g="0" b="0"/>
            </a:lnRef>
            <a:fillRef idx="0">
              <a:scrgbClr r="0" g="0" b="0"/>
            </a:fillRef>
            <a:effectRef idx="0">
              <a:scrgbClr r="0" g="0" b="0"/>
            </a:effectRef>
            <a:fontRef idx="minor"/>
          </p:style>
        </p:sp>
      </p:grpSp>
      <p:sp>
        <p:nvSpPr>
          <p:cNvPr id="91" name="CustomShape 8"/>
          <p:cNvSpPr/>
          <p:nvPr/>
        </p:nvSpPr>
        <p:spPr>
          <a:xfrm>
            <a:off x="9419040" y="4180680"/>
            <a:ext cx="2193120" cy="759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200" b="0" strike="noStrike" spc="-1">
                <a:solidFill>
                  <a:srgbClr val="001E33"/>
                </a:solidFill>
                <a:latin typeface="Arial"/>
                <a:ea typeface="DejaVu Sans"/>
              </a:rPr>
              <a:t>Mauricio</a:t>
            </a:r>
            <a:endParaRPr lang="en-US" sz="2200" b="0" strike="noStrike" spc="-1">
              <a:latin typeface="Arial"/>
            </a:endParaRPr>
          </a:p>
          <a:p>
            <a:pPr algn="ctr">
              <a:lnSpc>
                <a:spcPct val="100000"/>
              </a:lnSpc>
            </a:pPr>
            <a:r>
              <a:rPr lang="en-US" sz="2200" b="0" strike="noStrike" spc="-1">
                <a:solidFill>
                  <a:srgbClr val="001E33"/>
                </a:solidFill>
                <a:latin typeface="Arial"/>
                <a:ea typeface="DejaVu Sans"/>
              </a:rPr>
              <a:t>Toro</a:t>
            </a:r>
            <a:endParaRPr lang="en-US" sz="2200" b="0" strike="noStrike" spc="-1">
              <a:latin typeface="Arial"/>
            </a:endParaRPr>
          </a:p>
        </p:txBody>
      </p:sp>
      <p:sp>
        <p:nvSpPr>
          <p:cNvPr id="92" name="CustomShape 9"/>
          <p:cNvSpPr/>
          <p:nvPr/>
        </p:nvSpPr>
        <p:spPr>
          <a:xfrm>
            <a:off x="6467040" y="4180680"/>
            <a:ext cx="2193120" cy="759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200" b="0" strike="noStrike" spc="-1">
                <a:solidFill>
                  <a:srgbClr val="001E33"/>
                </a:solidFill>
                <a:latin typeface="Arial"/>
                <a:ea typeface="DejaVu Sans"/>
              </a:rPr>
              <a:t>Miguel</a:t>
            </a:r>
            <a:br/>
            <a:r>
              <a:rPr lang="en-US" sz="2200" b="0" strike="noStrike" spc="-1">
                <a:solidFill>
                  <a:srgbClr val="001E33"/>
                </a:solidFill>
                <a:latin typeface="Arial"/>
                <a:ea typeface="DejaVu Sans"/>
              </a:rPr>
              <a:t>Correa</a:t>
            </a:r>
            <a:endParaRPr lang="en-US" sz="2200" b="0" strike="noStrike" spc="-1">
              <a:latin typeface="Arial"/>
            </a:endParaRPr>
          </a:p>
        </p:txBody>
      </p:sp>
      <p:sp>
        <p:nvSpPr>
          <p:cNvPr id="93" name="CustomShape 10"/>
          <p:cNvSpPr/>
          <p:nvPr/>
        </p:nvSpPr>
        <p:spPr>
          <a:xfrm>
            <a:off x="3551040" y="4180680"/>
            <a:ext cx="2193120" cy="144509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200" b="0" strike="noStrike" spc="-1" dirty="0">
                <a:solidFill>
                  <a:srgbClr val="001E33"/>
                </a:solidFill>
                <a:latin typeface="Arial"/>
                <a:ea typeface="DejaVu Sans"/>
              </a:rPr>
              <a:t>Octavio Vásquez Zapata</a:t>
            </a:r>
            <a:endParaRPr lang="en-US" sz="2200" b="0" strike="noStrike" spc="-1" dirty="0">
              <a:latin typeface="Arial"/>
            </a:endParaRPr>
          </a:p>
          <a:p>
            <a:pPr algn="ctr">
              <a:lnSpc>
                <a:spcPct val="100000"/>
              </a:lnSpc>
            </a:pPr>
            <a:endParaRPr lang="en-US" sz="2200" b="0" strike="noStrike" spc="-1" dirty="0">
              <a:latin typeface="Arial"/>
            </a:endParaRPr>
          </a:p>
        </p:txBody>
      </p:sp>
      <p:sp>
        <p:nvSpPr>
          <p:cNvPr id="94" name="CustomShape 11"/>
          <p:cNvSpPr/>
          <p:nvPr/>
        </p:nvSpPr>
        <p:spPr>
          <a:xfrm>
            <a:off x="635040" y="4180680"/>
            <a:ext cx="2193120" cy="110654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200" spc="-1" dirty="0">
                <a:solidFill>
                  <a:srgbClr val="001E33"/>
                </a:solidFill>
                <a:latin typeface="Arial"/>
              </a:rPr>
              <a:t>Juan David Echeverri Villada</a:t>
            </a:r>
            <a:endParaRPr lang="en-US" sz="2200" b="0" strike="noStrike" spc="-1" dirty="0">
              <a:latin typeface="Arial"/>
            </a:endParaRPr>
          </a:p>
        </p:txBody>
      </p:sp>
      <p:sp>
        <p:nvSpPr>
          <p:cNvPr id="100" name="CustomShape 17"/>
          <p:cNvSpPr/>
          <p:nvPr/>
        </p:nvSpPr>
        <p:spPr>
          <a:xfrm>
            <a:off x="5960160" y="1645920"/>
            <a:ext cx="3383280" cy="2651760"/>
          </a:xfrm>
          <a:custGeom>
            <a:avLst/>
            <a:gdLst/>
            <a:ahLst/>
            <a:cxnLst/>
            <a:rect l="l" t="t" r="r" b="b"/>
            <a:pathLst>
              <a:path w="9399" h="7367">
                <a:moveTo>
                  <a:pt x="1777" y="3847"/>
                </a:moveTo>
                <a:lnTo>
                  <a:pt x="1776" y="3847"/>
                </a:lnTo>
                <a:lnTo>
                  <a:pt x="1780" y="4006"/>
                </a:lnTo>
                <a:lnTo>
                  <a:pt x="1792" y="4166"/>
                </a:lnTo>
                <a:lnTo>
                  <a:pt x="1812" y="4324"/>
                </a:lnTo>
                <a:lnTo>
                  <a:pt x="1840" y="4481"/>
                </a:lnTo>
                <a:lnTo>
                  <a:pt x="1876" y="4636"/>
                </a:lnTo>
                <a:lnTo>
                  <a:pt x="1919" y="4789"/>
                </a:lnTo>
                <a:lnTo>
                  <a:pt x="1970" y="4939"/>
                </a:lnTo>
                <a:lnTo>
                  <a:pt x="2029" y="5086"/>
                </a:lnTo>
                <a:lnTo>
                  <a:pt x="2095" y="5230"/>
                </a:lnTo>
                <a:lnTo>
                  <a:pt x="2168" y="5371"/>
                </a:lnTo>
                <a:lnTo>
                  <a:pt x="2248" y="5507"/>
                </a:lnTo>
                <a:lnTo>
                  <a:pt x="2334" y="5638"/>
                </a:lnTo>
                <a:lnTo>
                  <a:pt x="2427" y="5765"/>
                </a:lnTo>
                <a:lnTo>
                  <a:pt x="2527" y="5886"/>
                </a:lnTo>
                <a:lnTo>
                  <a:pt x="2632" y="6002"/>
                </a:lnTo>
                <a:lnTo>
                  <a:pt x="2743" y="6111"/>
                </a:lnTo>
                <a:lnTo>
                  <a:pt x="2859" y="6215"/>
                </a:lnTo>
                <a:lnTo>
                  <a:pt x="2980" y="6312"/>
                </a:lnTo>
                <a:lnTo>
                  <a:pt x="3106" y="6402"/>
                </a:lnTo>
                <a:lnTo>
                  <a:pt x="3237" y="6486"/>
                </a:lnTo>
                <a:lnTo>
                  <a:pt x="3371" y="6562"/>
                </a:lnTo>
                <a:lnTo>
                  <a:pt x="3509" y="6631"/>
                </a:lnTo>
                <a:lnTo>
                  <a:pt x="3650" y="6692"/>
                </a:lnTo>
                <a:lnTo>
                  <a:pt x="3795" y="6745"/>
                </a:lnTo>
                <a:lnTo>
                  <a:pt x="3941" y="6790"/>
                </a:lnTo>
                <a:lnTo>
                  <a:pt x="4090" y="6827"/>
                </a:lnTo>
                <a:lnTo>
                  <a:pt x="4240" y="6856"/>
                </a:lnTo>
                <a:lnTo>
                  <a:pt x="4392" y="6877"/>
                </a:lnTo>
                <a:lnTo>
                  <a:pt x="4544" y="6890"/>
                </a:lnTo>
                <a:lnTo>
                  <a:pt x="4697" y="6894"/>
                </a:lnTo>
                <a:lnTo>
                  <a:pt x="4697" y="6894"/>
                </a:lnTo>
                <a:lnTo>
                  <a:pt x="4850" y="6890"/>
                </a:lnTo>
                <a:lnTo>
                  <a:pt x="5002" y="6877"/>
                </a:lnTo>
                <a:lnTo>
                  <a:pt x="5154" y="6856"/>
                </a:lnTo>
                <a:lnTo>
                  <a:pt x="5304" y="6827"/>
                </a:lnTo>
                <a:lnTo>
                  <a:pt x="5453" y="6790"/>
                </a:lnTo>
                <a:lnTo>
                  <a:pt x="5599" y="6745"/>
                </a:lnTo>
                <a:lnTo>
                  <a:pt x="5744" y="6691"/>
                </a:lnTo>
                <a:lnTo>
                  <a:pt x="5885" y="6630"/>
                </a:lnTo>
                <a:lnTo>
                  <a:pt x="6023" y="6561"/>
                </a:lnTo>
                <a:lnTo>
                  <a:pt x="6157" y="6485"/>
                </a:lnTo>
                <a:lnTo>
                  <a:pt x="6287" y="6402"/>
                </a:lnTo>
                <a:lnTo>
                  <a:pt x="6413" y="6312"/>
                </a:lnTo>
                <a:lnTo>
                  <a:pt x="6535" y="6214"/>
                </a:lnTo>
                <a:lnTo>
                  <a:pt x="6651" y="6111"/>
                </a:lnTo>
                <a:lnTo>
                  <a:pt x="6762" y="6001"/>
                </a:lnTo>
                <a:lnTo>
                  <a:pt x="6867" y="5885"/>
                </a:lnTo>
                <a:lnTo>
                  <a:pt x="6966" y="5764"/>
                </a:lnTo>
                <a:lnTo>
                  <a:pt x="7059" y="5637"/>
                </a:lnTo>
                <a:lnTo>
                  <a:pt x="7146" y="5506"/>
                </a:lnTo>
                <a:lnTo>
                  <a:pt x="7226" y="5370"/>
                </a:lnTo>
                <a:lnTo>
                  <a:pt x="7299" y="5229"/>
                </a:lnTo>
                <a:lnTo>
                  <a:pt x="7365" y="5085"/>
                </a:lnTo>
                <a:lnTo>
                  <a:pt x="7423" y="4938"/>
                </a:lnTo>
                <a:lnTo>
                  <a:pt x="7474" y="4788"/>
                </a:lnTo>
                <a:lnTo>
                  <a:pt x="7518" y="4635"/>
                </a:lnTo>
                <a:lnTo>
                  <a:pt x="7553" y="4480"/>
                </a:lnTo>
                <a:lnTo>
                  <a:pt x="7581" y="4323"/>
                </a:lnTo>
                <a:lnTo>
                  <a:pt x="7601" y="4165"/>
                </a:lnTo>
                <a:lnTo>
                  <a:pt x="7613" y="4005"/>
                </a:lnTo>
                <a:lnTo>
                  <a:pt x="7617" y="3846"/>
                </a:lnTo>
                <a:lnTo>
                  <a:pt x="7617" y="3846"/>
                </a:lnTo>
                <a:lnTo>
                  <a:pt x="7613" y="3687"/>
                </a:lnTo>
                <a:lnTo>
                  <a:pt x="7601" y="3527"/>
                </a:lnTo>
                <a:lnTo>
                  <a:pt x="7581" y="3369"/>
                </a:lnTo>
                <a:lnTo>
                  <a:pt x="7553" y="3212"/>
                </a:lnTo>
                <a:lnTo>
                  <a:pt x="7517" y="3057"/>
                </a:lnTo>
                <a:lnTo>
                  <a:pt x="7474" y="2904"/>
                </a:lnTo>
                <a:lnTo>
                  <a:pt x="7423" y="2754"/>
                </a:lnTo>
                <a:lnTo>
                  <a:pt x="7364" y="2607"/>
                </a:lnTo>
                <a:lnTo>
                  <a:pt x="7298" y="2463"/>
                </a:lnTo>
                <a:lnTo>
                  <a:pt x="7225" y="2322"/>
                </a:lnTo>
                <a:lnTo>
                  <a:pt x="7146" y="2186"/>
                </a:lnTo>
                <a:lnTo>
                  <a:pt x="7059" y="2055"/>
                </a:lnTo>
                <a:lnTo>
                  <a:pt x="6966" y="1928"/>
                </a:lnTo>
                <a:lnTo>
                  <a:pt x="6867" y="1807"/>
                </a:lnTo>
                <a:lnTo>
                  <a:pt x="6761" y="1691"/>
                </a:lnTo>
                <a:lnTo>
                  <a:pt x="6651" y="1582"/>
                </a:lnTo>
                <a:lnTo>
                  <a:pt x="6534" y="1478"/>
                </a:lnTo>
                <a:lnTo>
                  <a:pt x="6413" y="1381"/>
                </a:lnTo>
                <a:lnTo>
                  <a:pt x="6287" y="1291"/>
                </a:lnTo>
                <a:lnTo>
                  <a:pt x="6157" y="1207"/>
                </a:lnTo>
                <a:lnTo>
                  <a:pt x="6022" y="1131"/>
                </a:lnTo>
                <a:lnTo>
                  <a:pt x="5884" y="1062"/>
                </a:lnTo>
                <a:lnTo>
                  <a:pt x="5743" y="1001"/>
                </a:lnTo>
                <a:lnTo>
                  <a:pt x="5599" y="948"/>
                </a:lnTo>
                <a:lnTo>
                  <a:pt x="5453" y="903"/>
                </a:lnTo>
                <a:lnTo>
                  <a:pt x="5304" y="866"/>
                </a:lnTo>
                <a:lnTo>
                  <a:pt x="5154" y="837"/>
                </a:lnTo>
                <a:lnTo>
                  <a:pt x="5002" y="816"/>
                </a:lnTo>
                <a:lnTo>
                  <a:pt x="4850" y="803"/>
                </a:lnTo>
                <a:lnTo>
                  <a:pt x="4697" y="799"/>
                </a:lnTo>
                <a:lnTo>
                  <a:pt x="4697" y="799"/>
                </a:lnTo>
                <a:lnTo>
                  <a:pt x="4544" y="803"/>
                </a:lnTo>
                <a:lnTo>
                  <a:pt x="4392" y="816"/>
                </a:lnTo>
                <a:lnTo>
                  <a:pt x="4240" y="837"/>
                </a:lnTo>
                <a:lnTo>
                  <a:pt x="4090" y="866"/>
                </a:lnTo>
                <a:lnTo>
                  <a:pt x="3941" y="903"/>
                </a:lnTo>
                <a:lnTo>
                  <a:pt x="3794" y="948"/>
                </a:lnTo>
                <a:lnTo>
                  <a:pt x="3650" y="1002"/>
                </a:lnTo>
                <a:lnTo>
                  <a:pt x="3509" y="1063"/>
                </a:lnTo>
                <a:lnTo>
                  <a:pt x="3371" y="1132"/>
                </a:lnTo>
                <a:lnTo>
                  <a:pt x="3237" y="1208"/>
                </a:lnTo>
                <a:lnTo>
                  <a:pt x="3106" y="1291"/>
                </a:lnTo>
                <a:lnTo>
                  <a:pt x="2980" y="1382"/>
                </a:lnTo>
                <a:lnTo>
                  <a:pt x="2859" y="1479"/>
                </a:lnTo>
                <a:lnTo>
                  <a:pt x="2743" y="1582"/>
                </a:lnTo>
                <a:lnTo>
                  <a:pt x="2632" y="1692"/>
                </a:lnTo>
                <a:lnTo>
                  <a:pt x="2527" y="1808"/>
                </a:lnTo>
                <a:lnTo>
                  <a:pt x="2427" y="1929"/>
                </a:lnTo>
                <a:lnTo>
                  <a:pt x="2334" y="2056"/>
                </a:lnTo>
                <a:lnTo>
                  <a:pt x="2248" y="2187"/>
                </a:lnTo>
                <a:lnTo>
                  <a:pt x="2168" y="2323"/>
                </a:lnTo>
                <a:lnTo>
                  <a:pt x="2095" y="2464"/>
                </a:lnTo>
                <a:lnTo>
                  <a:pt x="2029" y="2608"/>
                </a:lnTo>
                <a:lnTo>
                  <a:pt x="1971" y="2755"/>
                </a:lnTo>
                <a:lnTo>
                  <a:pt x="1920" y="2905"/>
                </a:lnTo>
                <a:lnTo>
                  <a:pt x="1876" y="3058"/>
                </a:lnTo>
                <a:lnTo>
                  <a:pt x="1841" y="3213"/>
                </a:lnTo>
                <a:lnTo>
                  <a:pt x="1813" y="3370"/>
                </a:lnTo>
                <a:lnTo>
                  <a:pt x="1793" y="3528"/>
                </a:lnTo>
                <a:lnTo>
                  <a:pt x="1781" y="3688"/>
                </a:lnTo>
                <a:lnTo>
                  <a:pt x="1777" y="3847"/>
                </a:lnTo>
                <a:moveTo>
                  <a:pt x="0" y="7366"/>
                </a:moveTo>
                <a:lnTo>
                  <a:pt x="0" y="0"/>
                </a:lnTo>
                <a:lnTo>
                  <a:pt x="9398" y="0"/>
                </a:lnTo>
                <a:lnTo>
                  <a:pt x="9398" y="7366"/>
                </a:lnTo>
                <a:lnTo>
                  <a:pt x="0" y="7366"/>
                </a:lnTo>
              </a:path>
            </a:pathLst>
          </a:custGeom>
          <a:solidFill>
            <a:srgbClr val="FFFFFF"/>
          </a:solidFill>
          <a:ln>
            <a:noFill/>
          </a:ln>
        </p:spPr>
        <p:style>
          <a:lnRef idx="0">
            <a:scrgbClr r="0" g="0" b="0"/>
          </a:lnRef>
          <a:fillRef idx="0">
            <a:scrgbClr r="0" g="0" b="0"/>
          </a:fillRef>
          <a:effectRef idx="0">
            <a:scrgbClr r="0" g="0" b="0"/>
          </a:effectRef>
          <a:fontRef idx="minor"/>
        </p:style>
      </p:sp>
      <p:pic>
        <p:nvPicPr>
          <p:cNvPr id="101" name="Imagen 100"/>
          <p:cNvPicPr/>
          <p:nvPr/>
        </p:nvPicPr>
        <p:blipFill>
          <a:blip r:embed="rId7"/>
          <a:stretch/>
        </p:blipFill>
        <p:spPr>
          <a:xfrm>
            <a:off x="182880" y="6089760"/>
            <a:ext cx="621360" cy="621360"/>
          </a:xfrm>
          <a:prstGeom prst="rect">
            <a:avLst/>
          </a:prstGeom>
          <a:ln>
            <a:noFill/>
          </a:ln>
        </p:spPr>
      </p:pic>
      <p:sp>
        <p:nvSpPr>
          <p:cNvPr id="102" name="CustomShape 18"/>
          <p:cNvSpPr/>
          <p:nvPr/>
        </p:nvSpPr>
        <p:spPr>
          <a:xfrm>
            <a:off x="815040" y="6160680"/>
            <a:ext cx="8604000" cy="429433"/>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2200" b="1" spc="-1" dirty="0">
                <a:solidFill>
                  <a:srgbClr val="001E33"/>
                </a:solidFill>
                <a:hlinkClick r:id="rId8"/>
              </a:rPr>
              <a:t>https://github.com/Juanda0/ST0245-001/tree/master/proyecto</a:t>
            </a:r>
            <a:r>
              <a:rPr lang="en-US" sz="2200" b="1" spc="-1" dirty="0">
                <a:solidFill>
                  <a:srgbClr val="001E33"/>
                </a:solidFill>
              </a:rPr>
              <a:t> </a:t>
            </a:r>
            <a:endParaRPr lang="en-US" sz="2200" b="0" strike="noStrike" spc="-1" dirty="0">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Marcador de contenido 3"/>
          <p:cNvPicPr/>
          <p:nvPr/>
        </p:nvPicPr>
        <p:blipFill>
          <a:blip r:embed="rId2"/>
          <a:stretch/>
        </p:blipFill>
        <p:spPr>
          <a:xfrm>
            <a:off x="-2880" y="0"/>
            <a:ext cx="12196440" cy="6856200"/>
          </a:xfrm>
          <a:prstGeom prst="rect">
            <a:avLst/>
          </a:prstGeom>
          <a:ln>
            <a:noFill/>
          </a:ln>
        </p:spPr>
      </p:pic>
      <p:sp>
        <p:nvSpPr>
          <p:cNvPr id="105" name="CustomShape 1"/>
          <p:cNvSpPr/>
          <p:nvPr/>
        </p:nvSpPr>
        <p:spPr>
          <a:xfrm>
            <a:off x="265320" y="376920"/>
            <a:ext cx="268092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Algorithm Design</a:t>
            </a:r>
            <a:endParaRPr lang="en-US" sz="2200" b="0" strike="noStrike" spc="-1">
              <a:latin typeface="Arial"/>
            </a:endParaRPr>
          </a:p>
        </p:txBody>
      </p:sp>
      <p:sp>
        <p:nvSpPr>
          <p:cNvPr id="107" name="CustomShape 2"/>
          <p:cNvSpPr/>
          <p:nvPr/>
        </p:nvSpPr>
        <p:spPr>
          <a:xfrm>
            <a:off x="404689" y="5052300"/>
            <a:ext cx="5083101" cy="737210"/>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just">
              <a:lnSpc>
                <a:spcPct val="100000"/>
              </a:lnSpc>
            </a:pPr>
            <a:r>
              <a:rPr lang="en-US" sz="1400" spc="-1" dirty="0">
                <a:solidFill>
                  <a:srgbClr val="001E33"/>
                </a:solidFill>
              </a:rPr>
              <a:t>The algorithm is designed to filter the datasets according to the conditions that the student matches. It is the responsible to build up the decision tree according to the given parameters.</a:t>
            </a:r>
            <a:endParaRPr lang="en-US" sz="1400" b="0" strike="noStrike" spc="-1" dirty="0">
              <a:latin typeface="Arial"/>
            </a:endParaRPr>
          </a:p>
        </p:txBody>
      </p:sp>
      <p:pic>
        <p:nvPicPr>
          <p:cNvPr id="1026" name="Picture 2" descr="Icfes entrega recomendaciones para los más de 670 mil estudiantes que  presentarán las Pruebas Saber | El Heraldo">
            <a:extLst>
              <a:ext uri="{FF2B5EF4-FFF2-40B4-BE49-F238E27FC236}">
                <a16:creationId xmlns:a16="http://schemas.microsoft.com/office/drawing/2014/main" id="{90B15CBD-F059-4314-96EA-6D48A1898A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5359" y="1731961"/>
            <a:ext cx="6030715" cy="3392277"/>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526163B0-CE97-405B-BA77-D5F1AA7290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730" y="1378270"/>
            <a:ext cx="4367020" cy="3681530"/>
          </a:xfrm>
          <a:prstGeom prst="rect">
            <a:avLst/>
          </a:prstGeom>
        </p:spPr>
      </p:pic>
      <p:sp>
        <p:nvSpPr>
          <p:cNvPr id="4" name="CuadroTexto 3">
            <a:extLst>
              <a:ext uri="{FF2B5EF4-FFF2-40B4-BE49-F238E27FC236}">
                <a16:creationId xmlns:a16="http://schemas.microsoft.com/office/drawing/2014/main" id="{ADAF826B-0862-4441-9AC5-F345312AAF40}"/>
              </a:ext>
            </a:extLst>
          </p:cNvPr>
          <p:cNvSpPr txBox="1"/>
          <p:nvPr/>
        </p:nvSpPr>
        <p:spPr>
          <a:xfrm>
            <a:off x="9554003" y="5124238"/>
            <a:ext cx="2505814" cy="215444"/>
          </a:xfrm>
          <a:prstGeom prst="rect">
            <a:avLst/>
          </a:prstGeom>
          <a:noFill/>
        </p:spPr>
        <p:txBody>
          <a:bodyPr wrap="none" rtlCol="0">
            <a:spAutoFit/>
          </a:bodyPr>
          <a:lstStyle/>
          <a:p>
            <a:r>
              <a:rPr lang="es-ES" sz="800" dirty="0"/>
              <a:t>EL HERALDO(2019), ICFES. </a:t>
            </a:r>
            <a:r>
              <a:rPr lang="es-ES" sz="800" dirty="0">
                <a:hlinkClick r:id="rId5" tooltip="https://bit.ly/3iAKy9H"/>
              </a:rPr>
              <a:t>https://bit.ly/3iAKy9H</a:t>
            </a:r>
            <a:endParaRPr lang="es-ES" dirty="0"/>
          </a:p>
        </p:txBody>
      </p:sp>
    </p:spTree>
    <p:extLst>
      <p:ext uri="{BB962C8B-B14F-4D97-AF65-F5344CB8AC3E}">
        <p14:creationId xmlns:p14="http://schemas.microsoft.com/office/powerpoint/2010/main" val="2977621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 name="Marcador de contenido 3"/>
          <p:cNvPicPr/>
          <p:nvPr/>
        </p:nvPicPr>
        <p:blipFill>
          <a:blip r:embed="rId2"/>
          <a:stretch/>
        </p:blipFill>
        <p:spPr>
          <a:xfrm>
            <a:off x="-2880" y="0"/>
            <a:ext cx="12196440" cy="6856200"/>
          </a:xfrm>
          <a:prstGeom prst="rect">
            <a:avLst/>
          </a:prstGeom>
          <a:ln>
            <a:noFill/>
          </a:ln>
        </p:spPr>
      </p:pic>
      <p:sp>
        <p:nvSpPr>
          <p:cNvPr id="121" name="CustomShape 1"/>
          <p:cNvSpPr/>
          <p:nvPr/>
        </p:nvSpPr>
        <p:spPr>
          <a:xfrm>
            <a:off x="265320" y="376920"/>
            <a:ext cx="268092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Node Splitting</a:t>
            </a:r>
            <a:endParaRPr lang="en-US" sz="2200" b="0" strike="noStrike" spc="-1">
              <a:latin typeface="Arial"/>
            </a:endParaRPr>
          </a:p>
        </p:txBody>
      </p:sp>
      <p:sp>
        <p:nvSpPr>
          <p:cNvPr id="122" name="CustomShape 2"/>
          <p:cNvSpPr/>
          <p:nvPr/>
        </p:nvSpPr>
        <p:spPr>
          <a:xfrm>
            <a:off x="259440" y="4560194"/>
            <a:ext cx="5506560" cy="13835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en-US" sz="1400" spc="-1" dirty="0">
                <a:solidFill>
                  <a:srgbClr val="001E33"/>
                </a:solidFill>
              </a:rPr>
              <a:t>In this node, the split condition is whether o</a:t>
            </a:r>
            <a:r>
              <a:rPr lang="en-US" sz="1400" spc="-1" dirty="0">
                <a:solidFill>
                  <a:schemeClr val="tx2">
                    <a:lumMod val="50000"/>
                  </a:schemeClr>
                </a:solidFill>
              </a:rPr>
              <a:t>r</a:t>
            </a:r>
            <a:r>
              <a:rPr lang="en-US" sz="1400" spc="-1" dirty="0">
                <a:solidFill>
                  <a:srgbClr val="001E33"/>
                </a:solidFill>
              </a:rPr>
              <a:t> not the student took a preparation course. for this case, left Gini impurity is 0.2493 and each student have the 85,40 % of success, while in the right Gini impurity is 0,4847 and each student have the 41,24 % of success, and weighted Gini impurity is 0,2787 (this is the condition that reduces Gini impurity the most)</a:t>
            </a:r>
            <a:endParaRPr lang="en-US" sz="1400" b="0" strike="noStrike" spc="-1" dirty="0">
              <a:latin typeface="Arial"/>
            </a:endParaRPr>
          </a:p>
        </p:txBody>
      </p:sp>
      <p:sp>
        <p:nvSpPr>
          <p:cNvPr id="163" name="CustomShape 43"/>
          <p:cNvSpPr/>
          <p:nvPr/>
        </p:nvSpPr>
        <p:spPr>
          <a:xfrm>
            <a:off x="6426002" y="4560194"/>
            <a:ext cx="5506560" cy="13835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en-US" sz="1400" spc="-1" dirty="0">
                <a:solidFill>
                  <a:srgbClr val="001E33"/>
                </a:solidFill>
              </a:rPr>
              <a:t>in this node, the split condition is whether or not the student got a grade over the average in the English section in “Saber 11”. for this case, left Gini impurity is 0,4331 and each student have the 31,71 % of success, while in the right Gini impurity is 0,2954 and each student have the 81,98 % of success, and weighted Gini impurity is 0,3831</a:t>
            </a:r>
            <a:endParaRPr lang="en-US" sz="1400" b="0" strike="noStrike" spc="-1" dirty="0">
              <a:latin typeface="Arial"/>
            </a:endParaRPr>
          </a:p>
        </p:txBody>
      </p:sp>
      <p:pic>
        <p:nvPicPr>
          <p:cNvPr id="5" name="Imagen 4">
            <a:extLst>
              <a:ext uri="{FF2B5EF4-FFF2-40B4-BE49-F238E27FC236}">
                <a16:creationId xmlns:a16="http://schemas.microsoft.com/office/drawing/2014/main" id="{13E3FAF9-B5AC-4B07-A2DA-F3BA8B967FEE}"/>
              </a:ext>
            </a:extLst>
          </p:cNvPr>
          <p:cNvPicPr>
            <a:picLocks noChangeAspect="1"/>
          </p:cNvPicPr>
          <p:nvPr/>
        </p:nvPicPr>
        <p:blipFill rotWithShape="1">
          <a:blip r:embed="rId3"/>
          <a:srcRect t="664"/>
          <a:stretch/>
        </p:blipFill>
        <p:spPr>
          <a:xfrm>
            <a:off x="1451734" y="1200150"/>
            <a:ext cx="3121972" cy="3218719"/>
          </a:xfrm>
          <a:prstGeom prst="rect">
            <a:avLst/>
          </a:prstGeom>
        </p:spPr>
      </p:pic>
      <p:pic>
        <p:nvPicPr>
          <p:cNvPr id="6" name="Imagen 5">
            <a:extLst>
              <a:ext uri="{FF2B5EF4-FFF2-40B4-BE49-F238E27FC236}">
                <a16:creationId xmlns:a16="http://schemas.microsoft.com/office/drawing/2014/main" id="{AF99ECF1-B007-4550-8833-A91921414407}"/>
              </a:ext>
            </a:extLst>
          </p:cNvPr>
          <p:cNvPicPr>
            <a:picLocks noChangeAspect="1"/>
          </p:cNvPicPr>
          <p:nvPr/>
        </p:nvPicPr>
        <p:blipFill rotWithShape="1">
          <a:blip r:embed="rId4"/>
          <a:srcRect t="1090"/>
          <a:stretch/>
        </p:blipFill>
        <p:spPr>
          <a:xfrm>
            <a:off x="7610030" y="1301620"/>
            <a:ext cx="3121972" cy="3117249"/>
          </a:xfrm>
          <a:prstGeom prst="rect">
            <a:avLst/>
          </a:prstGeom>
        </p:spPr>
      </p:pic>
      <p:pic>
        <p:nvPicPr>
          <p:cNvPr id="8" name="Imagen 7">
            <a:extLst>
              <a:ext uri="{FF2B5EF4-FFF2-40B4-BE49-F238E27FC236}">
                <a16:creationId xmlns:a16="http://schemas.microsoft.com/office/drawing/2014/main" id="{62A04FB7-35AC-4FB3-B834-C801F018B1CD}"/>
              </a:ext>
            </a:extLst>
          </p:cNvPr>
          <p:cNvPicPr>
            <a:picLocks noChangeAspect="1"/>
          </p:cNvPicPr>
          <p:nvPr/>
        </p:nvPicPr>
        <p:blipFill>
          <a:blip r:embed="rId5"/>
          <a:stretch>
            <a:fillRect/>
          </a:stretch>
        </p:blipFill>
        <p:spPr>
          <a:xfrm>
            <a:off x="5234521" y="1227624"/>
            <a:ext cx="263700" cy="252828"/>
          </a:xfrm>
          <a:prstGeom prst="rect">
            <a:avLst/>
          </a:prstGeom>
        </p:spPr>
      </p:pic>
      <p:pic>
        <p:nvPicPr>
          <p:cNvPr id="9" name="Imagen 8">
            <a:extLst>
              <a:ext uri="{FF2B5EF4-FFF2-40B4-BE49-F238E27FC236}">
                <a16:creationId xmlns:a16="http://schemas.microsoft.com/office/drawing/2014/main" id="{E4B10087-C007-4666-B5D3-87B8F028CF1B}"/>
              </a:ext>
            </a:extLst>
          </p:cNvPr>
          <p:cNvPicPr>
            <a:picLocks noChangeAspect="1"/>
          </p:cNvPicPr>
          <p:nvPr/>
        </p:nvPicPr>
        <p:blipFill>
          <a:blip r:embed="rId6"/>
          <a:stretch>
            <a:fillRect/>
          </a:stretch>
        </p:blipFill>
        <p:spPr>
          <a:xfrm>
            <a:off x="5234520" y="1535401"/>
            <a:ext cx="263701" cy="252829"/>
          </a:xfrm>
          <a:prstGeom prst="rect">
            <a:avLst/>
          </a:prstGeom>
        </p:spPr>
      </p:pic>
      <p:sp>
        <p:nvSpPr>
          <p:cNvPr id="10" name="CuadroTexto 9">
            <a:extLst>
              <a:ext uri="{FF2B5EF4-FFF2-40B4-BE49-F238E27FC236}">
                <a16:creationId xmlns:a16="http://schemas.microsoft.com/office/drawing/2014/main" id="{DCA9844E-1377-4791-BA7A-BD48CE10DF09}"/>
              </a:ext>
            </a:extLst>
          </p:cNvPr>
          <p:cNvSpPr txBox="1"/>
          <p:nvPr/>
        </p:nvSpPr>
        <p:spPr>
          <a:xfrm>
            <a:off x="5466325" y="1200149"/>
            <a:ext cx="1778051" cy="307777"/>
          </a:xfrm>
          <a:prstGeom prst="rect">
            <a:avLst/>
          </a:prstGeom>
          <a:noFill/>
        </p:spPr>
        <p:txBody>
          <a:bodyPr wrap="none" rtlCol="0">
            <a:spAutoFit/>
          </a:bodyPr>
          <a:lstStyle/>
          <a:p>
            <a:r>
              <a:rPr lang="en-HK" sz="1400" dirty="0">
                <a:solidFill>
                  <a:schemeClr val="tx2">
                    <a:lumMod val="50000"/>
                  </a:schemeClr>
                </a:solidFill>
              </a:rPr>
              <a:t>Successful students</a:t>
            </a:r>
          </a:p>
        </p:txBody>
      </p:sp>
      <p:sp>
        <p:nvSpPr>
          <p:cNvPr id="11" name="CuadroTexto 10">
            <a:extLst>
              <a:ext uri="{FF2B5EF4-FFF2-40B4-BE49-F238E27FC236}">
                <a16:creationId xmlns:a16="http://schemas.microsoft.com/office/drawing/2014/main" id="{32F7D45B-B2BE-4498-8862-B9A73A3211C8}"/>
              </a:ext>
            </a:extLst>
          </p:cNvPr>
          <p:cNvSpPr txBox="1"/>
          <p:nvPr/>
        </p:nvSpPr>
        <p:spPr>
          <a:xfrm>
            <a:off x="5466325" y="1508899"/>
            <a:ext cx="1358064" cy="307777"/>
          </a:xfrm>
          <a:prstGeom prst="rect">
            <a:avLst/>
          </a:prstGeom>
          <a:noFill/>
        </p:spPr>
        <p:txBody>
          <a:bodyPr wrap="none" rtlCol="0">
            <a:spAutoFit/>
          </a:bodyPr>
          <a:lstStyle/>
          <a:p>
            <a:r>
              <a:rPr lang="en-AU" sz="1400" dirty="0">
                <a:solidFill>
                  <a:schemeClr val="tx2">
                    <a:lumMod val="50000"/>
                  </a:schemeClr>
                </a:solidFill>
              </a:rPr>
              <a:t>Other students</a:t>
            </a:r>
          </a:p>
        </p:txBody>
      </p:sp>
      <p:sp>
        <p:nvSpPr>
          <p:cNvPr id="13" name="CuadroTexto 12">
            <a:extLst>
              <a:ext uri="{FF2B5EF4-FFF2-40B4-BE49-F238E27FC236}">
                <a16:creationId xmlns:a16="http://schemas.microsoft.com/office/drawing/2014/main" id="{2F591960-7D66-460B-9E3B-0CB7A0825085}"/>
              </a:ext>
            </a:extLst>
          </p:cNvPr>
          <p:cNvSpPr txBox="1"/>
          <p:nvPr/>
        </p:nvSpPr>
        <p:spPr>
          <a:xfrm>
            <a:off x="259440" y="6465197"/>
            <a:ext cx="9950160" cy="307777"/>
          </a:xfrm>
          <a:prstGeom prst="rect">
            <a:avLst/>
          </a:prstGeom>
          <a:noFill/>
        </p:spPr>
        <p:txBody>
          <a:bodyPr wrap="none" rtlCol="0">
            <a:spAutoFit/>
          </a:bodyPr>
          <a:lstStyle/>
          <a:p>
            <a:r>
              <a:rPr lang="en-CA" sz="1400" dirty="0">
                <a:solidFill>
                  <a:schemeClr val="tx2">
                    <a:lumMod val="50000"/>
                  </a:schemeClr>
                </a:solidFill>
              </a:rPr>
              <a:t>*For the purpose of improving the quality of the data, we decided to ignore the students who did not answered the question</a:t>
            </a:r>
          </a:p>
        </p:txBody>
      </p:sp>
      <p:sp>
        <p:nvSpPr>
          <p:cNvPr id="14" name="CuadroTexto 13">
            <a:extLst>
              <a:ext uri="{FF2B5EF4-FFF2-40B4-BE49-F238E27FC236}">
                <a16:creationId xmlns:a16="http://schemas.microsoft.com/office/drawing/2014/main" id="{4453BC81-BFF2-4F20-BB43-82A5AA76539F}"/>
              </a:ext>
            </a:extLst>
          </p:cNvPr>
          <p:cNvSpPr txBox="1"/>
          <p:nvPr/>
        </p:nvSpPr>
        <p:spPr>
          <a:xfrm>
            <a:off x="1797784" y="838066"/>
            <a:ext cx="2296911" cy="45719"/>
          </a:xfrm>
          <a:prstGeom prst="rect">
            <a:avLst/>
          </a:prstGeom>
          <a:noFill/>
        </p:spPr>
        <p:txBody>
          <a:bodyPr wrap="none" rtlCol="0">
            <a:noAutofit/>
          </a:bodyPr>
          <a:lstStyle/>
          <a:p>
            <a:r>
              <a:rPr lang="en-IE" sz="1400" b="1" dirty="0">
                <a:solidFill>
                  <a:schemeClr val="tx2">
                    <a:lumMod val="50000"/>
                  </a:schemeClr>
                </a:solidFill>
              </a:rPr>
              <a:t>Took</a:t>
            </a:r>
            <a:r>
              <a:rPr lang="en-IE" b="1" dirty="0">
                <a:solidFill>
                  <a:schemeClr val="tx2">
                    <a:lumMod val="50000"/>
                  </a:schemeClr>
                </a:solidFill>
              </a:rPr>
              <a:t> </a:t>
            </a:r>
            <a:r>
              <a:rPr lang="en-IE" sz="1400" b="1" dirty="0">
                <a:solidFill>
                  <a:schemeClr val="tx2">
                    <a:lumMod val="50000"/>
                  </a:schemeClr>
                </a:solidFill>
              </a:rPr>
              <a:t>preparation</a:t>
            </a:r>
            <a:r>
              <a:rPr lang="en-IE" b="1" dirty="0">
                <a:solidFill>
                  <a:schemeClr val="tx2">
                    <a:lumMod val="50000"/>
                  </a:schemeClr>
                </a:solidFill>
              </a:rPr>
              <a:t> </a:t>
            </a:r>
            <a:r>
              <a:rPr lang="en-IE" sz="1400" b="1" dirty="0">
                <a:solidFill>
                  <a:schemeClr val="tx2">
                    <a:lumMod val="50000"/>
                  </a:schemeClr>
                </a:solidFill>
              </a:rPr>
              <a:t>course  				        “Saber 11” English average</a:t>
            </a:r>
            <a:endParaRPr lang="en-IE" b="1" dirty="0">
              <a:solidFill>
                <a:schemeClr val="tx2">
                  <a:lumMod val="50000"/>
                </a:schemeClr>
              </a:solidFill>
            </a:endParaRPr>
          </a:p>
        </p:txBody>
      </p:sp>
      <p:sp>
        <p:nvSpPr>
          <p:cNvPr id="15" name="CuadroTexto 14">
            <a:extLst>
              <a:ext uri="{FF2B5EF4-FFF2-40B4-BE49-F238E27FC236}">
                <a16:creationId xmlns:a16="http://schemas.microsoft.com/office/drawing/2014/main" id="{8CE9411D-2E1C-47E7-AFA6-FF9202EA55B8}"/>
              </a:ext>
            </a:extLst>
          </p:cNvPr>
          <p:cNvSpPr txBox="1"/>
          <p:nvPr/>
        </p:nvSpPr>
        <p:spPr>
          <a:xfrm>
            <a:off x="7866211" y="2926857"/>
            <a:ext cx="537327" cy="307777"/>
          </a:xfrm>
          <a:prstGeom prst="rect">
            <a:avLst/>
          </a:prstGeom>
          <a:noFill/>
        </p:spPr>
        <p:txBody>
          <a:bodyPr wrap="none" rtlCol="0">
            <a:spAutoFit/>
          </a:bodyPr>
          <a:lstStyle/>
          <a:p>
            <a:r>
              <a:rPr lang="es-CO" sz="1400" dirty="0">
                <a:solidFill>
                  <a:schemeClr val="tx2">
                    <a:lumMod val="50000"/>
                  </a:schemeClr>
                </a:solidFill>
              </a:rPr>
              <a:t>&lt; 53</a:t>
            </a:r>
            <a:endParaRPr lang="es-ES" sz="1400" dirty="0">
              <a:solidFill>
                <a:schemeClr val="tx2">
                  <a:lumMod val="50000"/>
                </a:schemeClr>
              </a:solidFill>
            </a:endParaRPr>
          </a:p>
        </p:txBody>
      </p:sp>
      <p:sp>
        <p:nvSpPr>
          <p:cNvPr id="68" name="CuadroTexto 67">
            <a:extLst>
              <a:ext uri="{FF2B5EF4-FFF2-40B4-BE49-F238E27FC236}">
                <a16:creationId xmlns:a16="http://schemas.microsoft.com/office/drawing/2014/main" id="{35B34785-6DB2-4D0E-90FF-A3C9B5F90B8B}"/>
              </a:ext>
            </a:extLst>
          </p:cNvPr>
          <p:cNvSpPr txBox="1"/>
          <p:nvPr/>
        </p:nvSpPr>
        <p:spPr>
          <a:xfrm>
            <a:off x="9925090" y="2926856"/>
            <a:ext cx="530915" cy="307777"/>
          </a:xfrm>
          <a:prstGeom prst="rect">
            <a:avLst/>
          </a:prstGeom>
          <a:noFill/>
        </p:spPr>
        <p:txBody>
          <a:bodyPr wrap="none" rtlCol="0">
            <a:spAutoFit/>
          </a:bodyPr>
          <a:lstStyle/>
          <a:p>
            <a:r>
              <a:rPr lang="es-ES" sz="1400" dirty="0">
                <a:solidFill>
                  <a:schemeClr val="tx2">
                    <a:lumMod val="50000"/>
                  </a:schemeClr>
                </a:solidFill>
              </a:rPr>
              <a:t>≥ </a:t>
            </a:r>
            <a:r>
              <a:rPr lang="es-CO" sz="1400" dirty="0">
                <a:solidFill>
                  <a:schemeClr val="tx2">
                    <a:lumMod val="50000"/>
                  </a:schemeClr>
                </a:solidFill>
              </a:rPr>
              <a:t>53</a:t>
            </a:r>
            <a:endParaRPr lang="es-ES" sz="1400" dirty="0">
              <a:solidFill>
                <a:schemeClr val="tx2">
                  <a:lumMod val="50000"/>
                </a:schemeClr>
              </a:solidFill>
            </a:endParaRPr>
          </a:p>
        </p:txBody>
      </p:sp>
      <p:sp>
        <p:nvSpPr>
          <p:cNvPr id="69" name="CuadroTexto 68">
            <a:extLst>
              <a:ext uri="{FF2B5EF4-FFF2-40B4-BE49-F238E27FC236}">
                <a16:creationId xmlns:a16="http://schemas.microsoft.com/office/drawing/2014/main" id="{DE4FA5D3-B7DF-4580-9FB0-86087B76A4D0}"/>
              </a:ext>
            </a:extLst>
          </p:cNvPr>
          <p:cNvSpPr txBox="1"/>
          <p:nvPr/>
        </p:nvSpPr>
        <p:spPr>
          <a:xfrm>
            <a:off x="3728122" y="2833093"/>
            <a:ext cx="477567" cy="307777"/>
          </a:xfrm>
          <a:prstGeom prst="rect">
            <a:avLst/>
          </a:prstGeom>
          <a:noFill/>
        </p:spPr>
        <p:txBody>
          <a:bodyPr wrap="none" rtlCol="0">
            <a:spAutoFit/>
          </a:bodyPr>
          <a:lstStyle/>
          <a:p>
            <a:r>
              <a:rPr lang="es-CO" sz="1400" dirty="0">
                <a:solidFill>
                  <a:schemeClr val="tx2">
                    <a:lumMod val="50000"/>
                  </a:schemeClr>
                </a:solidFill>
              </a:rPr>
              <a:t>Yes</a:t>
            </a:r>
            <a:endParaRPr lang="es-ES" dirty="0">
              <a:solidFill>
                <a:schemeClr val="tx2">
                  <a:lumMod val="50000"/>
                </a:schemeClr>
              </a:solidFill>
            </a:endParaRPr>
          </a:p>
        </p:txBody>
      </p:sp>
      <p:sp>
        <p:nvSpPr>
          <p:cNvPr id="70" name="CuadroTexto 69">
            <a:extLst>
              <a:ext uri="{FF2B5EF4-FFF2-40B4-BE49-F238E27FC236}">
                <a16:creationId xmlns:a16="http://schemas.microsoft.com/office/drawing/2014/main" id="{59DEA57E-7DCC-4D70-9F1C-806A137061D7}"/>
              </a:ext>
            </a:extLst>
          </p:cNvPr>
          <p:cNvSpPr txBox="1"/>
          <p:nvPr/>
        </p:nvSpPr>
        <p:spPr>
          <a:xfrm>
            <a:off x="1849997" y="2833093"/>
            <a:ext cx="413896" cy="307777"/>
          </a:xfrm>
          <a:prstGeom prst="rect">
            <a:avLst/>
          </a:prstGeom>
          <a:noFill/>
        </p:spPr>
        <p:txBody>
          <a:bodyPr wrap="none" rtlCol="0">
            <a:spAutoFit/>
          </a:bodyPr>
          <a:lstStyle/>
          <a:p>
            <a:r>
              <a:rPr lang="es-CO" sz="1400" dirty="0">
                <a:solidFill>
                  <a:schemeClr val="tx2">
                    <a:lumMod val="50000"/>
                  </a:schemeClr>
                </a:solidFill>
              </a:rPr>
              <a:t>No</a:t>
            </a:r>
            <a:endParaRPr lang="es-ES" dirty="0">
              <a:solidFill>
                <a:schemeClr val="tx2">
                  <a:lumMod val="50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Marcador de contenido 3"/>
          <p:cNvPicPr/>
          <p:nvPr/>
        </p:nvPicPr>
        <p:blipFill>
          <a:blip r:embed="rId2"/>
          <a:stretch/>
        </p:blipFill>
        <p:spPr>
          <a:xfrm>
            <a:off x="-2880" y="0"/>
            <a:ext cx="12196440" cy="6856200"/>
          </a:xfrm>
          <a:prstGeom prst="rect">
            <a:avLst/>
          </a:prstGeom>
          <a:ln>
            <a:noFill/>
          </a:ln>
        </p:spPr>
      </p:pic>
      <p:sp>
        <p:nvSpPr>
          <p:cNvPr id="176" name="CustomShape 1"/>
          <p:cNvSpPr/>
          <p:nvPr/>
        </p:nvSpPr>
        <p:spPr>
          <a:xfrm>
            <a:off x="265320" y="376920"/>
            <a:ext cx="329940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Algorithm Complexity</a:t>
            </a:r>
            <a:endParaRPr lang="en-US" sz="2200" b="0" strike="noStrike" spc="-1">
              <a:latin typeface="Arial"/>
            </a:endParaRPr>
          </a:p>
        </p:txBody>
      </p:sp>
      <p:sp>
        <p:nvSpPr>
          <p:cNvPr id="177" name="CustomShape 2"/>
          <p:cNvSpPr/>
          <p:nvPr/>
        </p:nvSpPr>
        <p:spPr>
          <a:xfrm>
            <a:off x="584640" y="4173120"/>
            <a:ext cx="5027760" cy="942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DejaVu Sans"/>
              </a:rPr>
              <a:t>Time and memory complexity of the (In this semester, one could be CART, ID3, C4.5…  please choose) algorithm. (Please explain what do N and M mean in this problem. PLEASE DO IT!</a:t>
            </a:r>
            <a:endParaRPr lang="en-US" sz="1400" b="0" strike="noStrike" spc="-1">
              <a:latin typeface="Arial"/>
            </a:endParaRPr>
          </a:p>
        </p:txBody>
      </p:sp>
      <p:sp>
        <p:nvSpPr>
          <p:cNvPr id="178" name="CustomShape 3"/>
          <p:cNvSpPr/>
          <p:nvPr/>
        </p:nvSpPr>
        <p:spPr>
          <a:xfrm flipV="1">
            <a:off x="3356280" y="545400"/>
            <a:ext cx="524520" cy="165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79" name="CustomShape 4"/>
          <p:cNvSpPr/>
          <p:nvPr/>
        </p:nvSpPr>
        <p:spPr>
          <a:xfrm>
            <a:off x="3356280" y="336600"/>
            <a:ext cx="240300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Keep this title</a:t>
            </a:r>
            <a:endParaRPr lang="en-US" sz="1400" b="0" strike="noStrike" spc="-1">
              <a:latin typeface="Arial"/>
            </a:endParaRPr>
          </a:p>
        </p:txBody>
      </p:sp>
      <p:sp>
        <p:nvSpPr>
          <p:cNvPr id="180" name="CustomShape 5"/>
          <p:cNvSpPr/>
          <p:nvPr/>
        </p:nvSpPr>
        <p:spPr>
          <a:xfrm>
            <a:off x="5168160" y="914400"/>
            <a:ext cx="3425760" cy="7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Create the table in Powerpoint. Do not copy pixelated screenshots from the technical report please!</a:t>
            </a:r>
            <a:endParaRPr lang="en-US" sz="1400" b="0" strike="noStrike" spc="-1">
              <a:latin typeface="Arial"/>
            </a:endParaRPr>
          </a:p>
        </p:txBody>
      </p:sp>
      <p:sp>
        <p:nvSpPr>
          <p:cNvPr id="181" name="CustomShape 6"/>
          <p:cNvSpPr/>
          <p:nvPr/>
        </p:nvSpPr>
        <p:spPr>
          <a:xfrm flipV="1">
            <a:off x="4719600" y="1172520"/>
            <a:ext cx="446760" cy="38808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82" name="CustomShape 7"/>
          <p:cNvSpPr/>
          <p:nvPr/>
        </p:nvSpPr>
        <p:spPr>
          <a:xfrm>
            <a:off x="3437640" y="5208480"/>
            <a:ext cx="293292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Explain the tables in your</a:t>
            </a:r>
            <a:endParaRPr lang="en-US" sz="1400" b="0" strike="noStrike" spc="-1">
              <a:latin typeface="Arial"/>
            </a:endParaRPr>
          </a:p>
          <a:p>
            <a:pPr algn="ctr">
              <a:lnSpc>
                <a:spcPct val="100000"/>
              </a:lnSpc>
            </a:pPr>
            <a:r>
              <a:rPr lang="en-US" sz="1400" b="0" i="1" strike="noStrike" spc="-1">
                <a:solidFill>
                  <a:srgbClr val="FF0000"/>
                </a:solidFill>
                <a:latin typeface="Arial"/>
                <a:ea typeface="DejaVu Sans"/>
              </a:rPr>
              <a:t>own words</a:t>
            </a:r>
            <a:endParaRPr lang="en-US" sz="1400" b="0" strike="noStrike" spc="-1">
              <a:latin typeface="Arial"/>
            </a:endParaRPr>
          </a:p>
        </p:txBody>
      </p:sp>
      <p:sp>
        <p:nvSpPr>
          <p:cNvPr id="183" name="CustomShape 8"/>
          <p:cNvSpPr/>
          <p:nvPr/>
        </p:nvSpPr>
        <p:spPr>
          <a:xfrm>
            <a:off x="3437640" y="4849200"/>
            <a:ext cx="421560" cy="3564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84" name="CustomShape 9"/>
          <p:cNvSpPr/>
          <p:nvPr/>
        </p:nvSpPr>
        <p:spPr>
          <a:xfrm>
            <a:off x="8034840" y="5145480"/>
            <a:ext cx="2932920" cy="7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Include another HD picture related to the example that you modeled in the decision tree</a:t>
            </a:r>
            <a:endParaRPr lang="en-US" sz="1400" b="0" strike="noStrike" spc="-1">
              <a:latin typeface="Arial"/>
            </a:endParaRPr>
          </a:p>
        </p:txBody>
      </p:sp>
      <p:sp>
        <p:nvSpPr>
          <p:cNvPr id="185" name="CustomShape 10"/>
          <p:cNvSpPr/>
          <p:nvPr/>
        </p:nvSpPr>
        <p:spPr>
          <a:xfrm>
            <a:off x="7257960" y="4937760"/>
            <a:ext cx="421560" cy="3564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graphicFrame>
        <p:nvGraphicFramePr>
          <p:cNvPr id="186" name="Table 11"/>
          <p:cNvGraphicFramePr/>
          <p:nvPr/>
        </p:nvGraphicFramePr>
        <p:xfrm>
          <a:off x="547920" y="1956240"/>
          <a:ext cx="5075640" cy="2159640"/>
        </p:xfrm>
        <a:graphic>
          <a:graphicData uri="http://schemas.openxmlformats.org/drawingml/2006/table">
            <a:tbl>
              <a:tblPr/>
              <a:tblGrid>
                <a:gridCol w="1691640">
                  <a:extLst>
                    <a:ext uri="{9D8B030D-6E8A-4147-A177-3AD203B41FA5}">
                      <a16:colId xmlns:a16="http://schemas.microsoft.com/office/drawing/2014/main" val="20000"/>
                    </a:ext>
                  </a:extLst>
                </a:gridCol>
                <a:gridCol w="1691640">
                  <a:extLst>
                    <a:ext uri="{9D8B030D-6E8A-4147-A177-3AD203B41FA5}">
                      <a16:colId xmlns:a16="http://schemas.microsoft.com/office/drawing/2014/main" val="20001"/>
                    </a:ext>
                  </a:extLst>
                </a:gridCol>
                <a:gridCol w="1692360">
                  <a:extLst>
                    <a:ext uri="{9D8B030D-6E8A-4147-A177-3AD203B41FA5}">
                      <a16:colId xmlns:a16="http://schemas.microsoft.com/office/drawing/2014/main" val="20002"/>
                    </a:ext>
                  </a:extLst>
                </a:gridCol>
              </a:tblGrid>
              <a:tr h="719640">
                <a:tc>
                  <a:txBody>
                    <a:bodyPr/>
                    <a:lstStyle/>
                    <a:p>
                      <a:endParaRPr lang="es-E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a:solidFill>
                            <a:srgbClr val="FFFFFF"/>
                          </a:solidFill>
                          <a:latin typeface="Arial"/>
                        </a:rPr>
                        <a:t>Time Complexity</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a:solidFill>
                            <a:srgbClr val="FFFFFF"/>
                          </a:solidFill>
                          <a:latin typeface="Arial"/>
                        </a:rPr>
                        <a:t>Memory Complexity</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0"/>
                  </a:ext>
                </a:extLst>
              </a:tr>
              <a:tr h="719640">
                <a:tc>
                  <a:txBody>
                    <a:bodyPr/>
                    <a:lstStyle/>
                    <a:p>
                      <a:pPr>
                        <a:lnSpc>
                          <a:spcPct val="100000"/>
                        </a:lnSpc>
                      </a:pPr>
                      <a:r>
                        <a:rPr lang="en-US" sz="1800" b="0" strike="noStrike" spc="-1">
                          <a:solidFill>
                            <a:srgbClr val="FFFFFF"/>
                          </a:solidFill>
                          <a:latin typeface="Arial"/>
                        </a:rPr>
                        <a:t>Training the model</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O(N</a:t>
                      </a:r>
                      <a:r>
                        <a:rPr lang="en-US" sz="1800" b="0" strike="noStrike" spc="-1" baseline="33000">
                          <a:solidFill>
                            <a:srgbClr val="FFFFFF"/>
                          </a:solidFill>
                          <a:latin typeface="Arial"/>
                        </a:rPr>
                        <a:t>2</a:t>
                      </a:r>
                      <a:r>
                        <a:rPr lang="en-US" sz="1800" b="0" strike="noStrike" spc="-1">
                          <a:solidFill>
                            <a:srgbClr val="FFFFFF"/>
                          </a:solidFill>
                          <a:latin typeface="Arial"/>
                        </a:rPr>
                        <a:t>*M*2</a:t>
                      </a:r>
                      <a:r>
                        <a:rPr lang="en-US" sz="1800" b="0" strike="noStrike" spc="-1" baseline="33000">
                          <a:solidFill>
                            <a:srgbClr val="FFFFFF"/>
                          </a:solidFill>
                          <a:latin typeface="Arial"/>
                        </a:rPr>
                        <a:t>M</a:t>
                      </a:r>
                      <a:r>
                        <a:rPr lang="en-US" sz="1800" b="0" strike="noStrike" spc="-1">
                          <a:solidFill>
                            <a:srgbClr val="FFFFFF"/>
                          </a:solidFill>
                          <a:latin typeface="Arial"/>
                        </a:rPr>
                        <a:t>)</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O(N*M*2</a:t>
                      </a:r>
                      <a:r>
                        <a:rPr lang="en-US" sz="1800" b="0" strike="noStrike" spc="-1" baseline="33000">
                          <a:solidFill>
                            <a:srgbClr val="FFFFFF"/>
                          </a:solidFill>
                          <a:latin typeface="Arial"/>
                        </a:rPr>
                        <a:t>M</a:t>
                      </a:r>
                      <a:r>
                        <a:rPr lang="en-US" sz="1800" b="0" strike="noStrike" spc="-1">
                          <a:solidFill>
                            <a:srgbClr val="FFFFFF"/>
                          </a:solidFill>
                          <a:latin typeface="Arial"/>
                        </a:rPr>
                        <a:t>)</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1"/>
                  </a:ext>
                </a:extLst>
              </a:tr>
              <a:tr h="720360">
                <a:tc>
                  <a:txBody>
                    <a:bodyPr/>
                    <a:lstStyle/>
                    <a:p>
                      <a:pPr>
                        <a:lnSpc>
                          <a:spcPct val="100000"/>
                        </a:lnSpc>
                      </a:pPr>
                      <a:r>
                        <a:rPr lang="en-US" sz="1800" b="0" strike="noStrike" spc="-1">
                          <a:solidFill>
                            <a:srgbClr val="FFFFFF"/>
                          </a:solidFill>
                          <a:latin typeface="Arial"/>
                        </a:rPr>
                        <a:t>Testing the Model</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O(N*M)</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O(1)</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2"/>
                  </a:ext>
                </a:extLst>
              </a:tr>
            </a:tbl>
          </a:graphicData>
        </a:graphic>
      </p:graphicFrame>
      <p:pic>
        <p:nvPicPr>
          <p:cNvPr id="187" name="Imagen 186"/>
          <p:cNvPicPr/>
          <p:nvPr/>
        </p:nvPicPr>
        <p:blipFill>
          <a:blip r:embed="rId3"/>
          <a:srcRect t="17598"/>
          <a:stretch/>
        </p:blipFill>
        <p:spPr>
          <a:xfrm>
            <a:off x="6897960" y="1903680"/>
            <a:ext cx="4674600" cy="2888640"/>
          </a:xfrm>
          <a:prstGeom prst="rect">
            <a:avLst/>
          </a:prstGeom>
          <a:ln>
            <a:noFill/>
          </a:ln>
        </p:spPr>
      </p:pic>
      <p:sp>
        <p:nvSpPr>
          <p:cNvPr id="188" name="CustomShape 12"/>
          <p:cNvSpPr/>
          <p:nvPr/>
        </p:nvSpPr>
        <p:spPr>
          <a:xfrm>
            <a:off x="8229600" y="124200"/>
            <a:ext cx="2115000" cy="51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 this slide</a:t>
            </a:r>
            <a:endParaRPr lang="en-US" sz="1400" b="0" strike="noStrike" spc="-1">
              <a:latin typeface="Arial"/>
            </a:endParaRPr>
          </a:p>
          <a:p>
            <a:pPr algn="ctr">
              <a:lnSpc>
                <a:spcPct val="100000"/>
              </a:lnSpc>
            </a:pPr>
            <a:r>
              <a:rPr lang="en-US" sz="1400" b="0" i="1" strike="noStrike" spc="-1">
                <a:solidFill>
                  <a:srgbClr val="FF0000"/>
                </a:solidFill>
                <a:latin typeface="Arial"/>
                <a:ea typeface="DejaVu Sans"/>
              </a:rPr>
              <a:t>For the third deliverable</a:t>
            </a:r>
            <a:endParaRPr lang="en-US" sz="140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 name="Imagen 188"/>
          <p:cNvPicPr/>
          <p:nvPr/>
        </p:nvPicPr>
        <p:blipFill>
          <a:blip r:embed="rId2"/>
          <a:srcRect l="24319" r="17164"/>
          <a:stretch/>
        </p:blipFill>
        <p:spPr>
          <a:xfrm>
            <a:off x="1016640" y="1019520"/>
            <a:ext cx="3930480" cy="3779280"/>
          </a:xfrm>
          <a:prstGeom prst="rect">
            <a:avLst/>
          </a:prstGeom>
          <a:ln>
            <a:noFill/>
          </a:ln>
        </p:spPr>
      </p:pic>
      <p:pic>
        <p:nvPicPr>
          <p:cNvPr id="190" name="Marcador de contenido 3"/>
          <p:cNvPicPr/>
          <p:nvPr/>
        </p:nvPicPr>
        <p:blipFill>
          <a:blip r:embed="rId3"/>
          <a:stretch/>
        </p:blipFill>
        <p:spPr>
          <a:xfrm>
            <a:off x="-2880" y="0"/>
            <a:ext cx="12196440" cy="6856200"/>
          </a:xfrm>
          <a:prstGeom prst="rect">
            <a:avLst/>
          </a:prstGeom>
          <a:ln>
            <a:noFill/>
          </a:ln>
        </p:spPr>
      </p:pic>
      <p:sp>
        <p:nvSpPr>
          <p:cNvPr id="191" name="CustomShape 1"/>
          <p:cNvSpPr/>
          <p:nvPr/>
        </p:nvSpPr>
        <p:spPr>
          <a:xfrm>
            <a:off x="265320" y="376920"/>
            <a:ext cx="329940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Decision-Tree Model</a:t>
            </a:r>
            <a:endParaRPr lang="en-US" sz="2200" b="0" strike="noStrike" spc="-1">
              <a:latin typeface="Arial"/>
            </a:endParaRPr>
          </a:p>
        </p:txBody>
      </p:sp>
      <p:sp>
        <p:nvSpPr>
          <p:cNvPr id="192" name="CustomShape 2"/>
          <p:cNvSpPr/>
          <p:nvPr/>
        </p:nvSpPr>
        <p:spPr>
          <a:xfrm>
            <a:off x="584640" y="4857120"/>
            <a:ext cx="5027760" cy="942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Noto Sans CJK SC Regular"/>
              </a:rPr>
              <a:t>A binary decision tree to predict Saber Pro scores based on the results of Saber 11. Violet nodes represent those with a high probability of success, green medium probability and red a low probability of success.</a:t>
            </a:r>
            <a:endParaRPr lang="en-US" sz="1400" b="0" strike="noStrike" spc="-1">
              <a:latin typeface="Arial"/>
            </a:endParaRPr>
          </a:p>
        </p:txBody>
      </p:sp>
      <p:sp>
        <p:nvSpPr>
          <p:cNvPr id="193" name="CustomShape 3"/>
          <p:cNvSpPr/>
          <p:nvPr/>
        </p:nvSpPr>
        <p:spPr>
          <a:xfrm flipV="1">
            <a:off x="3356280" y="545400"/>
            <a:ext cx="524520" cy="165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94" name="CustomShape 4"/>
          <p:cNvSpPr/>
          <p:nvPr/>
        </p:nvSpPr>
        <p:spPr>
          <a:xfrm>
            <a:off x="3356280" y="336600"/>
            <a:ext cx="240300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Keep this title</a:t>
            </a:r>
            <a:endParaRPr lang="en-US" sz="1400" b="0" strike="noStrike" spc="-1">
              <a:latin typeface="Arial"/>
            </a:endParaRPr>
          </a:p>
        </p:txBody>
      </p:sp>
      <p:sp>
        <p:nvSpPr>
          <p:cNvPr id="195" name="CustomShape 5"/>
          <p:cNvSpPr/>
          <p:nvPr/>
        </p:nvSpPr>
        <p:spPr>
          <a:xfrm>
            <a:off x="5168160" y="914400"/>
            <a:ext cx="3425760" cy="7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Create the Figure in Powerpoint. Do not copy pixelated screenshots from the technical report please!</a:t>
            </a:r>
            <a:endParaRPr lang="en-US" sz="1400" b="0" strike="noStrike" spc="-1">
              <a:latin typeface="Arial"/>
            </a:endParaRPr>
          </a:p>
        </p:txBody>
      </p:sp>
      <p:sp>
        <p:nvSpPr>
          <p:cNvPr id="196" name="CustomShape 6"/>
          <p:cNvSpPr/>
          <p:nvPr/>
        </p:nvSpPr>
        <p:spPr>
          <a:xfrm flipV="1">
            <a:off x="4719600" y="1172520"/>
            <a:ext cx="446760" cy="38808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97" name="CustomShape 7"/>
          <p:cNvSpPr/>
          <p:nvPr/>
        </p:nvSpPr>
        <p:spPr>
          <a:xfrm>
            <a:off x="3437640" y="5892480"/>
            <a:ext cx="293292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Explain the Figures in your</a:t>
            </a:r>
            <a:endParaRPr lang="en-US" sz="1400" b="0" strike="noStrike" spc="-1">
              <a:latin typeface="Arial"/>
            </a:endParaRPr>
          </a:p>
          <a:p>
            <a:pPr algn="ctr">
              <a:lnSpc>
                <a:spcPct val="100000"/>
              </a:lnSpc>
            </a:pPr>
            <a:r>
              <a:rPr lang="en-US" sz="1400" b="0" i="1" strike="noStrike" spc="-1">
                <a:solidFill>
                  <a:srgbClr val="FF0000"/>
                </a:solidFill>
                <a:latin typeface="Arial"/>
                <a:ea typeface="DejaVu Sans"/>
              </a:rPr>
              <a:t>own words</a:t>
            </a:r>
            <a:endParaRPr lang="en-US" sz="1400" b="0" strike="noStrike" spc="-1">
              <a:latin typeface="Arial"/>
            </a:endParaRPr>
          </a:p>
        </p:txBody>
      </p:sp>
      <p:sp>
        <p:nvSpPr>
          <p:cNvPr id="198" name="CustomShape 8"/>
          <p:cNvSpPr/>
          <p:nvPr/>
        </p:nvSpPr>
        <p:spPr>
          <a:xfrm>
            <a:off x="3437640" y="5533200"/>
            <a:ext cx="421560" cy="3564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99" name="CustomShape 9"/>
          <p:cNvSpPr/>
          <p:nvPr/>
        </p:nvSpPr>
        <p:spPr>
          <a:xfrm>
            <a:off x="9174240" y="4848840"/>
            <a:ext cx="2932920" cy="7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Is it ethical to make a model that predicts academic success based on gender?</a:t>
            </a:r>
            <a:endParaRPr lang="en-US" sz="1400" b="0" strike="noStrike" spc="-1">
              <a:latin typeface="Arial"/>
            </a:endParaRPr>
          </a:p>
        </p:txBody>
      </p:sp>
      <p:sp>
        <p:nvSpPr>
          <p:cNvPr id="200" name="CustomShape 10"/>
          <p:cNvSpPr/>
          <p:nvPr/>
        </p:nvSpPr>
        <p:spPr>
          <a:xfrm>
            <a:off x="9574200" y="4397040"/>
            <a:ext cx="421560" cy="3564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01" name="CustomShape 11"/>
          <p:cNvSpPr/>
          <p:nvPr/>
        </p:nvSpPr>
        <p:spPr>
          <a:xfrm>
            <a:off x="7772400" y="1737360"/>
            <a:ext cx="356472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001E33"/>
                </a:solidFill>
                <a:latin typeface="Arial"/>
                <a:ea typeface="DejaVu Sans"/>
              </a:rPr>
              <a:t>Most Relevant Features</a:t>
            </a:r>
            <a:endParaRPr lang="en-US" sz="2200" b="0" strike="noStrike" spc="-1">
              <a:latin typeface="Arial"/>
            </a:endParaRPr>
          </a:p>
        </p:txBody>
      </p:sp>
      <p:sp>
        <p:nvSpPr>
          <p:cNvPr id="202" name="CustomShape 12"/>
          <p:cNvSpPr/>
          <p:nvPr/>
        </p:nvSpPr>
        <p:spPr>
          <a:xfrm>
            <a:off x="8808480" y="2531520"/>
            <a:ext cx="2193120" cy="1765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0" strike="noStrike" spc="-1">
                <a:solidFill>
                  <a:srgbClr val="001E33"/>
                </a:solidFill>
                <a:latin typeface="Arial"/>
                <a:ea typeface="DejaVu Sans"/>
              </a:rPr>
              <a:t>Social Studies</a:t>
            </a:r>
            <a:endParaRPr lang="en-US" sz="2200" b="0" strike="noStrike" spc="-1">
              <a:latin typeface="Arial"/>
            </a:endParaRPr>
          </a:p>
          <a:p>
            <a:pPr>
              <a:lnSpc>
                <a:spcPct val="100000"/>
              </a:lnSpc>
            </a:pPr>
            <a:endParaRPr lang="en-US" sz="2200" b="0" strike="noStrike" spc="-1">
              <a:latin typeface="Arial"/>
            </a:endParaRPr>
          </a:p>
          <a:p>
            <a:pPr>
              <a:lnSpc>
                <a:spcPct val="100000"/>
              </a:lnSpc>
            </a:pPr>
            <a:r>
              <a:rPr lang="en-US" sz="2200" b="0" strike="noStrike" spc="-1">
                <a:solidFill>
                  <a:srgbClr val="001E33"/>
                </a:solidFill>
                <a:latin typeface="Arial"/>
                <a:ea typeface="DejaVu Sans"/>
              </a:rPr>
              <a:t>English</a:t>
            </a:r>
            <a:endParaRPr lang="en-US" sz="2200" b="0" strike="noStrike" spc="-1">
              <a:latin typeface="Arial"/>
            </a:endParaRPr>
          </a:p>
          <a:p>
            <a:pPr>
              <a:lnSpc>
                <a:spcPct val="100000"/>
              </a:lnSpc>
            </a:pPr>
            <a:endParaRPr lang="en-US" sz="2200" b="0" strike="noStrike" spc="-1">
              <a:latin typeface="Arial"/>
            </a:endParaRPr>
          </a:p>
          <a:p>
            <a:pPr>
              <a:lnSpc>
                <a:spcPct val="100000"/>
              </a:lnSpc>
            </a:pPr>
            <a:r>
              <a:rPr lang="en-US" sz="2200" b="0" strike="noStrike" spc="-1">
                <a:solidFill>
                  <a:srgbClr val="001E33"/>
                </a:solidFill>
                <a:latin typeface="Arial"/>
                <a:ea typeface="DejaVu Sans"/>
              </a:rPr>
              <a:t>Gender</a:t>
            </a:r>
            <a:endParaRPr lang="en-US" sz="2200" b="0" strike="noStrike" spc="-1">
              <a:latin typeface="Arial"/>
            </a:endParaRPr>
          </a:p>
        </p:txBody>
      </p:sp>
      <p:pic>
        <p:nvPicPr>
          <p:cNvPr id="203" name="Imagen 202"/>
          <p:cNvPicPr/>
          <p:nvPr/>
        </p:nvPicPr>
        <p:blipFill>
          <a:blip r:embed="rId4"/>
          <a:stretch/>
        </p:blipFill>
        <p:spPr>
          <a:xfrm>
            <a:off x="8129520" y="3153600"/>
            <a:ext cx="666000" cy="666000"/>
          </a:xfrm>
          <a:prstGeom prst="rect">
            <a:avLst/>
          </a:prstGeom>
          <a:ln>
            <a:noFill/>
          </a:ln>
        </p:spPr>
      </p:pic>
      <p:pic>
        <p:nvPicPr>
          <p:cNvPr id="204" name="Imagen 203"/>
          <p:cNvPicPr/>
          <p:nvPr/>
        </p:nvPicPr>
        <p:blipFill>
          <a:blip r:embed="rId5"/>
          <a:stretch/>
        </p:blipFill>
        <p:spPr>
          <a:xfrm>
            <a:off x="8312400" y="3860640"/>
            <a:ext cx="344160" cy="618480"/>
          </a:xfrm>
          <a:prstGeom prst="rect">
            <a:avLst/>
          </a:prstGeom>
          <a:ln>
            <a:noFill/>
          </a:ln>
        </p:spPr>
      </p:pic>
      <p:pic>
        <p:nvPicPr>
          <p:cNvPr id="205" name="Imagen 204"/>
          <p:cNvPicPr/>
          <p:nvPr/>
        </p:nvPicPr>
        <p:blipFill>
          <a:blip r:embed="rId6"/>
          <a:srcRect l="19596" t="5022" r="25004" b="33248"/>
          <a:stretch/>
        </p:blipFill>
        <p:spPr>
          <a:xfrm>
            <a:off x="8148960" y="2449440"/>
            <a:ext cx="532080" cy="638640"/>
          </a:xfrm>
          <a:prstGeom prst="rect">
            <a:avLst/>
          </a:prstGeom>
          <a:ln>
            <a:noFill/>
          </a:ln>
        </p:spPr>
      </p:pic>
      <p:sp>
        <p:nvSpPr>
          <p:cNvPr id="206" name="CustomShape 13"/>
          <p:cNvSpPr/>
          <p:nvPr/>
        </p:nvSpPr>
        <p:spPr>
          <a:xfrm flipH="1">
            <a:off x="7983360" y="4572000"/>
            <a:ext cx="307080" cy="3564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07" name="CustomShape 14"/>
          <p:cNvSpPr/>
          <p:nvPr/>
        </p:nvSpPr>
        <p:spPr>
          <a:xfrm>
            <a:off x="6137640" y="4956480"/>
            <a:ext cx="293292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 an icon for each</a:t>
            </a:r>
            <a:br/>
            <a:r>
              <a:rPr lang="en-US" sz="1400" b="0" i="1" strike="noStrike" spc="-1">
                <a:solidFill>
                  <a:srgbClr val="FF0000"/>
                </a:solidFill>
                <a:latin typeface="Arial"/>
                <a:ea typeface="DejaVu Sans"/>
              </a:rPr>
              <a:t>feature!</a:t>
            </a:r>
            <a:endParaRPr lang="en-US" sz="1400" b="0" strike="noStrike" spc="-1">
              <a:latin typeface="Arial"/>
            </a:endParaRPr>
          </a:p>
        </p:txBody>
      </p:sp>
      <p:sp>
        <p:nvSpPr>
          <p:cNvPr id="208" name="CustomShape 15"/>
          <p:cNvSpPr/>
          <p:nvPr/>
        </p:nvSpPr>
        <p:spPr>
          <a:xfrm>
            <a:off x="8229600" y="124200"/>
            <a:ext cx="2115000" cy="51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 this slide</a:t>
            </a:r>
            <a:endParaRPr lang="en-US" sz="1400" b="0" strike="noStrike" spc="-1">
              <a:latin typeface="Arial"/>
            </a:endParaRPr>
          </a:p>
          <a:p>
            <a:pPr algn="ctr">
              <a:lnSpc>
                <a:spcPct val="100000"/>
              </a:lnSpc>
            </a:pPr>
            <a:r>
              <a:rPr lang="en-US" sz="1400" b="0" i="1" strike="noStrike" spc="-1">
                <a:solidFill>
                  <a:srgbClr val="FF0000"/>
                </a:solidFill>
                <a:latin typeface="Arial"/>
                <a:ea typeface="DejaVu Sans"/>
              </a:rPr>
              <a:t>For the third deliverable</a:t>
            </a:r>
            <a:endParaRPr lang="en-US" sz="1400" b="0" strike="noStrike" spc="-1">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 name="Marcador de contenido 3"/>
          <p:cNvPicPr/>
          <p:nvPr/>
        </p:nvPicPr>
        <p:blipFill>
          <a:blip r:embed="rId2"/>
          <a:stretch/>
        </p:blipFill>
        <p:spPr>
          <a:xfrm>
            <a:off x="-2880" y="0"/>
            <a:ext cx="12196440" cy="6856200"/>
          </a:xfrm>
          <a:prstGeom prst="rect">
            <a:avLst/>
          </a:prstGeom>
          <a:ln>
            <a:noFill/>
          </a:ln>
        </p:spPr>
      </p:pic>
      <p:sp>
        <p:nvSpPr>
          <p:cNvPr id="210" name="CustomShape 1"/>
          <p:cNvSpPr/>
          <p:nvPr/>
        </p:nvSpPr>
        <p:spPr>
          <a:xfrm>
            <a:off x="265320" y="376920"/>
            <a:ext cx="268092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Evaluation Metrics</a:t>
            </a:r>
            <a:endParaRPr lang="en-US" sz="2200" b="0" strike="noStrike" spc="-1">
              <a:latin typeface="Arial"/>
            </a:endParaRPr>
          </a:p>
        </p:txBody>
      </p:sp>
      <p:sp>
        <p:nvSpPr>
          <p:cNvPr id="211" name="CustomShape 2"/>
          <p:cNvSpPr/>
          <p:nvPr/>
        </p:nvSpPr>
        <p:spPr>
          <a:xfrm flipV="1">
            <a:off x="2829600" y="487440"/>
            <a:ext cx="524520" cy="165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12" name="CustomShape 3"/>
          <p:cNvSpPr/>
          <p:nvPr/>
        </p:nvSpPr>
        <p:spPr>
          <a:xfrm>
            <a:off x="3356280" y="336600"/>
            <a:ext cx="240300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Keep this title</a:t>
            </a:r>
            <a:endParaRPr lang="en-US" sz="1400" b="0" strike="noStrike" spc="-1">
              <a:latin typeface="Arial"/>
            </a:endParaRPr>
          </a:p>
        </p:txBody>
      </p:sp>
      <p:sp>
        <p:nvSpPr>
          <p:cNvPr id="213" name="CustomShape 4"/>
          <p:cNvSpPr/>
          <p:nvPr/>
        </p:nvSpPr>
        <p:spPr>
          <a:xfrm>
            <a:off x="5168160" y="914400"/>
            <a:ext cx="351828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 vectorized figures to </a:t>
            </a:r>
            <a:endParaRPr lang="en-US" sz="1400" b="0" strike="noStrike" spc="-1">
              <a:latin typeface="Arial"/>
            </a:endParaRPr>
          </a:p>
          <a:p>
            <a:pPr algn="ctr">
              <a:lnSpc>
                <a:spcPct val="100000"/>
              </a:lnSpc>
            </a:pPr>
            <a:r>
              <a:rPr lang="en-US" sz="1400" b="0" i="1" strike="noStrike" spc="-1">
                <a:solidFill>
                  <a:srgbClr val="FF0000"/>
                </a:solidFill>
                <a:latin typeface="Arial"/>
                <a:ea typeface="DejaVu Sans"/>
              </a:rPr>
              <a:t>explain the algorithm the evaluation metrics, so they are not pixeled like mines</a:t>
            </a:r>
            <a:endParaRPr lang="en-US" sz="1400" b="0" strike="noStrike" spc="-1">
              <a:latin typeface="Arial"/>
            </a:endParaRPr>
          </a:p>
        </p:txBody>
      </p:sp>
      <p:sp>
        <p:nvSpPr>
          <p:cNvPr id="214" name="CustomShape 5"/>
          <p:cNvSpPr/>
          <p:nvPr/>
        </p:nvSpPr>
        <p:spPr>
          <a:xfrm flipV="1">
            <a:off x="4719600" y="1172520"/>
            <a:ext cx="446760" cy="38808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pic>
        <p:nvPicPr>
          <p:cNvPr id="215" name="Imagen 214"/>
          <p:cNvPicPr/>
          <p:nvPr/>
        </p:nvPicPr>
        <p:blipFill>
          <a:blip r:embed="rId3"/>
          <a:srcRect b="32945"/>
          <a:stretch/>
        </p:blipFill>
        <p:spPr>
          <a:xfrm>
            <a:off x="507240" y="1517040"/>
            <a:ext cx="3331800" cy="4059360"/>
          </a:xfrm>
          <a:prstGeom prst="rect">
            <a:avLst/>
          </a:prstGeom>
          <a:ln>
            <a:noFill/>
          </a:ln>
        </p:spPr>
      </p:pic>
      <p:pic>
        <p:nvPicPr>
          <p:cNvPr id="216" name="Imagen 215"/>
          <p:cNvPicPr/>
          <p:nvPr/>
        </p:nvPicPr>
        <p:blipFill>
          <a:blip r:embed="rId3"/>
          <a:srcRect t="66377"/>
          <a:stretch/>
        </p:blipFill>
        <p:spPr>
          <a:xfrm>
            <a:off x="4480560" y="2263320"/>
            <a:ext cx="3331800" cy="2032920"/>
          </a:xfrm>
          <a:prstGeom prst="rect">
            <a:avLst/>
          </a:prstGeom>
          <a:ln>
            <a:noFill/>
          </a:ln>
        </p:spPr>
      </p:pic>
      <p:sp>
        <p:nvSpPr>
          <p:cNvPr id="217" name="CustomShape 6"/>
          <p:cNvSpPr/>
          <p:nvPr/>
        </p:nvSpPr>
        <p:spPr>
          <a:xfrm>
            <a:off x="8778240" y="2743200"/>
            <a:ext cx="228456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DejaVu Sans"/>
              </a:rPr>
              <a:t>Explain Accuracy too…</a:t>
            </a:r>
            <a:endParaRPr lang="en-US" sz="1400" b="0" strike="noStrike" spc="-1">
              <a:latin typeface="Arial"/>
            </a:endParaRPr>
          </a:p>
          <a:p>
            <a:pPr>
              <a:lnSpc>
                <a:spcPct val="100000"/>
              </a:lnSpc>
            </a:pPr>
            <a:r>
              <a:rPr lang="en-US" sz="1400" b="0" strike="noStrike" spc="-1">
                <a:solidFill>
                  <a:srgbClr val="001E33"/>
                </a:solidFill>
                <a:latin typeface="Arial"/>
                <a:ea typeface="DejaVu Sans"/>
              </a:rPr>
              <a:t>In the same manner</a:t>
            </a:r>
            <a:endParaRPr lang="en-US" sz="1400" b="0" strike="noStrike" spc="-1">
              <a:latin typeface="Arial"/>
            </a:endParaRPr>
          </a:p>
        </p:txBody>
      </p:sp>
      <p:sp>
        <p:nvSpPr>
          <p:cNvPr id="218" name="CustomShape 7"/>
          <p:cNvSpPr/>
          <p:nvPr/>
        </p:nvSpPr>
        <p:spPr>
          <a:xfrm>
            <a:off x="5020920" y="4786920"/>
            <a:ext cx="2932920" cy="7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If possible, avoid equations for simple concepts that can be</a:t>
            </a:r>
            <a:endParaRPr lang="en-US" sz="1400" b="0" strike="noStrike" spc="-1">
              <a:latin typeface="Arial"/>
            </a:endParaRPr>
          </a:p>
          <a:p>
            <a:pPr algn="ctr">
              <a:lnSpc>
                <a:spcPct val="100000"/>
              </a:lnSpc>
            </a:pPr>
            <a:r>
              <a:rPr lang="en-US" sz="1400" b="0" i="1" strike="noStrike" spc="-1">
                <a:solidFill>
                  <a:srgbClr val="FF0000"/>
                </a:solidFill>
                <a:latin typeface="Arial"/>
                <a:ea typeface="DejaVu Sans"/>
              </a:rPr>
              <a:t>explained through diagrams</a:t>
            </a:r>
            <a:endParaRPr lang="en-US" sz="1400" b="0" strike="noStrike" spc="-1">
              <a:latin typeface="Arial"/>
            </a:endParaRPr>
          </a:p>
        </p:txBody>
      </p:sp>
      <p:sp>
        <p:nvSpPr>
          <p:cNvPr id="219" name="CustomShape 8"/>
          <p:cNvSpPr/>
          <p:nvPr/>
        </p:nvSpPr>
        <p:spPr>
          <a:xfrm>
            <a:off x="5020920" y="4427640"/>
            <a:ext cx="421560" cy="3564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20" name="CustomShape 9"/>
          <p:cNvSpPr/>
          <p:nvPr/>
        </p:nvSpPr>
        <p:spPr>
          <a:xfrm flipH="1">
            <a:off x="10697760" y="776160"/>
            <a:ext cx="365040" cy="433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21" name="CustomShape 10"/>
          <p:cNvSpPr/>
          <p:nvPr/>
        </p:nvSpPr>
        <p:spPr>
          <a:xfrm>
            <a:off x="9326880" y="1191240"/>
            <a:ext cx="3425760" cy="7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 these</a:t>
            </a:r>
            <a:endParaRPr lang="en-US" sz="1400" b="0" strike="noStrike" spc="-1">
              <a:latin typeface="Arial"/>
            </a:endParaRPr>
          </a:p>
          <a:p>
            <a:pPr algn="ctr">
              <a:lnSpc>
                <a:spcPct val="100000"/>
              </a:lnSpc>
            </a:pPr>
            <a:r>
              <a:rPr lang="en-US" sz="1400" b="0" i="1" strike="noStrike" spc="-1">
                <a:solidFill>
                  <a:srgbClr val="FF0000"/>
                </a:solidFill>
                <a:latin typeface="Arial"/>
                <a:ea typeface="DejaVu Sans"/>
              </a:rPr>
              <a:t>Colors for</a:t>
            </a:r>
            <a:endParaRPr lang="en-US" sz="1400" b="0" strike="noStrike" spc="-1">
              <a:latin typeface="Arial"/>
            </a:endParaRPr>
          </a:p>
          <a:p>
            <a:pPr algn="ctr">
              <a:lnSpc>
                <a:spcPct val="100000"/>
              </a:lnSpc>
            </a:pPr>
            <a:r>
              <a:rPr lang="en-US" sz="1400" b="0" i="1" strike="noStrike" spc="-1">
                <a:solidFill>
                  <a:srgbClr val="FF0000"/>
                </a:solidFill>
                <a:latin typeface="Arial"/>
                <a:ea typeface="DejaVu Sans"/>
              </a:rPr>
              <a:t>Your figures</a:t>
            </a:r>
            <a:endParaRPr lang="en-US" sz="1400" b="0" strike="noStrike" spc="-1">
              <a:latin typeface="Arial"/>
            </a:endParaRPr>
          </a:p>
        </p:txBody>
      </p:sp>
      <p:sp>
        <p:nvSpPr>
          <p:cNvPr id="222" name="CustomShape 11"/>
          <p:cNvSpPr/>
          <p:nvPr/>
        </p:nvSpPr>
        <p:spPr>
          <a:xfrm>
            <a:off x="8229600" y="124200"/>
            <a:ext cx="2115000" cy="51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 this slide</a:t>
            </a:r>
            <a:endParaRPr lang="en-US" sz="1400" b="0" strike="noStrike" spc="-1">
              <a:latin typeface="Arial"/>
            </a:endParaRPr>
          </a:p>
          <a:p>
            <a:pPr algn="ctr">
              <a:lnSpc>
                <a:spcPct val="100000"/>
              </a:lnSpc>
            </a:pPr>
            <a:r>
              <a:rPr lang="en-US" sz="1400" b="0" i="1" strike="noStrike" spc="-1">
                <a:solidFill>
                  <a:srgbClr val="FF0000"/>
                </a:solidFill>
                <a:latin typeface="Arial"/>
                <a:ea typeface="DejaVu Sans"/>
              </a:rPr>
              <a:t>For the third deliverable</a:t>
            </a:r>
            <a:endParaRPr lang="en-US" sz="1400" b="0" strike="noStrike" spc="-1">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 name="Marcador de contenido 3"/>
          <p:cNvPicPr/>
          <p:nvPr/>
        </p:nvPicPr>
        <p:blipFill>
          <a:blip r:embed="rId2"/>
          <a:stretch/>
        </p:blipFill>
        <p:spPr>
          <a:xfrm>
            <a:off x="-2880" y="0"/>
            <a:ext cx="12196440" cy="6856200"/>
          </a:xfrm>
          <a:prstGeom prst="rect">
            <a:avLst/>
          </a:prstGeom>
          <a:ln>
            <a:noFill/>
          </a:ln>
        </p:spPr>
      </p:pic>
      <p:sp>
        <p:nvSpPr>
          <p:cNvPr id="224" name="CustomShape 1"/>
          <p:cNvSpPr/>
          <p:nvPr/>
        </p:nvSpPr>
        <p:spPr>
          <a:xfrm>
            <a:off x="265320" y="376920"/>
            <a:ext cx="329940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Evaluation Metrics</a:t>
            </a:r>
            <a:endParaRPr lang="en-US" sz="2200" b="0" strike="noStrike" spc="-1">
              <a:latin typeface="Arial"/>
            </a:endParaRPr>
          </a:p>
        </p:txBody>
      </p:sp>
      <p:sp>
        <p:nvSpPr>
          <p:cNvPr id="225" name="CustomShape 2"/>
          <p:cNvSpPr/>
          <p:nvPr/>
        </p:nvSpPr>
        <p:spPr>
          <a:xfrm flipV="1">
            <a:off x="3356280" y="545400"/>
            <a:ext cx="524520" cy="165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26" name="CustomShape 3"/>
          <p:cNvSpPr/>
          <p:nvPr/>
        </p:nvSpPr>
        <p:spPr>
          <a:xfrm>
            <a:off x="3356280" y="336600"/>
            <a:ext cx="240300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Keep this title</a:t>
            </a:r>
            <a:endParaRPr lang="en-US" sz="1400" b="0" strike="noStrike" spc="-1">
              <a:latin typeface="Arial"/>
            </a:endParaRPr>
          </a:p>
        </p:txBody>
      </p:sp>
      <p:sp>
        <p:nvSpPr>
          <p:cNvPr id="227" name="CustomShape 4"/>
          <p:cNvSpPr/>
          <p:nvPr/>
        </p:nvSpPr>
        <p:spPr>
          <a:xfrm>
            <a:off x="5168160" y="914400"/>
            <a:ext cx="3425760" cy="7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Create the table in Powerpoint. Do not copy pixelated screenshots from the technical report please!</a:t>
            </a:r>
            <a:endParaRPr lang="en-US" sz="1400" b="0" strike="noStrike" spc="-1">
              <a:latin typeface="Arial"/>
            </a:endParaRPr>
          </a:p>
        </p:txBody>
      </p:sp>
      <p:sp>
        <p:nvSpPr>
          <p:cNvPr id="228" name="CustomShape 5"/>
          <p:cNvSpPr/>
          <p:nvPr/>
        </p:nvSpPr>
        <p:spPr>
          <a:xfrm flipV="1">
            <a:off x="4719600" y="1172520"/>
            <a:ext cx="446760" cy="38808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29" name="CustomShape 6"/>
          <p:cNvSpPr/>
          <p:nvPr/>
        </p:nvSpPr>
        <p:spPr>
          <a:xfrm>
            <a:off x="8034840" y="5145480"/>
            <a:ext cx="2932920" cy="7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Include another HD picture related to the example that you modeled in the decision tree</a:t>
            </a:r>
            <a:endParaRPr lang="en-US" sz="1400" b="0" strike="noStrike" spc="-1">
              <a:latin typeface="Arial"/>
            </a:endParaRPr>
          </a:p>
        </p:txBody>
      </p:sp>
      <p:sp>
        <p:nvSpPr>
          <p:cNvPr id="230" name="CustomShape 7"/>
          <p:cNvSpPr/>
          <p:nvPr/>
        </p:nvSpPr>
        <p:spPr>
          <a:xfrm>
            <a:off x="7257960" y="4937760"/>
            <a:ext cx="421560" cy="3564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graphicFrame>
        <p:nvGraphicFramePr>
          <p:cNvPr id="231" name="Table 8"/>
          <p:cNvGraphicFramePr/>
          <p:nvPr/>
        </p:nvGraphicFramePr>
        <p:xfrm>
          <a:off x="547920" y="1956240"/>
          <a:ext cx="5075640" cy="2880000"/>
        </p:xfrm>
        <a:graphic>
          <a:graphicData uri="http://schemas.openxmlformats.org/drawingml/2006/table">
            <a:tbl>
              <a:tblPr/>
              <a:tblGrid>
                <a:gridCol w="1691640">
                  <a:extLst>
                    <a:ext uri="{9D8B030D-6E8A-4147-A177-3AD203B41FA5}">
                      <a16:colId xmlns:a16="http://schemas.microsoft.com/office/drawing/2014/main" val="20000"/>
                    </a:ext>
                  </a:extLst>
                </a:gridCol>
                <a:gridCol w="1691640">
                  <a:extLst>
                    <a:ext uri="{9D8B030D-6E8A-4147-A177-3AD203B41FA5}">
                      <a16:colId xmlns:a16="http://schemas.microsoft.com/office/drawing/2014/main" val="20001"/>
                    </a:ext>
                  </a:extLst>
                </a:gridCol>
                <a:gridCol w="1692360">
                  <a:extLst>
                    <a:ext uri="{9D8B030D-6E8A-4147-A177-3AD203B41FA5}">
                      <a16:colId xmlns:a16="http://schemas.microsoft.com/office/drawing/2014/main" val="20002"/>
                    </a:ext>
                  </a:extLst>
                </a:gridCol>
              </a:tblGrid>
              <a:tr h="719640">
                <a:tc>
                  <a:txBody>
                    <a:bodyPr/>
                    <a:lstStyle/>
                    <a:p>
                      <a:endParaRPr lang="es-E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a:solidFill>
                            <a:srgbClr val="FFFFFF"/>
                          </a:solidFill>
                          <a:latin typeface="Arial"/>
                        </a:rPr>
                        <a:t>Training data set</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a:solidFill>
                            <a:srgbClr val="FFFFFF"/>
                          </a:solidFill>
                          <a:latin typeface="Arial"/>
                        </a:rPr>
                        <a:t>Testing data set</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0"/>
                  </a:ext>
                </a:extLst>
              </a:tr>
              <a:tr h="719640">
                <a:tc>
                  <a:txBody>
                    <a:bodyPr/>
                    <a:lstStyle/>
                    <a:p>
                      <a:pPr>
                        <a:lnSpc>
                          <a:spcPct val="100000"/>
                        </a:lnSpc>
                      </a:pPr>
                      <a:r>
                        <a:rPr lang="en-US" sz="1800" b="1" strike="noStrike" spc="-1">
                          <a:solidFill>
                            <a:srgbClr val="FFFFFF"/>
                          </a:solidFill>
                          <a:latin typeface="Arial"/>
                        </a:rPr>
                        <a:t>Accuracy</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0.8</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0.62</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1"/>
                  </a:ext>
                </a:extLst>
              </a:tr>
              <a:tr h="720360">
                <a:tc>
                  <a:txBody>
                    <a:bodyPr/>
                    <a:lstStyle/>
                    <a:p>
                      <a:pPr>
                        <a:lnSpc>
                          <a:spcPct val="100000"/>
                        </a:lnSpc>
                      </a:pPr>
                      <a:r>
                        <a:rPr lang="en-US" sz="1800" b="1" strike="noStrike" spc="-1">
                          <a:solidFill>
                            <a:srgbClr val="FFFFFF"/>
                          </a:solidFill>
                          <a:latin typeface="Arial"/>
                        </a:rPr>
                        <a:t>Precision</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0.6</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0.55</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2"/>
                  </a:ext>
                </a:extLst>
              </a:tr>
              <a:tr h="720360">
                <a:tc>
                  <a:txBody>
                    <a:bodyPr/>
                    <a:lstStyle/>
                    <a:p>
                      <a:pPr>
                        <a:lnSpc>
                          <a:spcPct val="100000"/>
                        </a:lnSpc>
                      </a:pPr>
                      <a:r>
                        <a:rPr lang="en-US" sz="1800" b="1" strike="noStrike" spc="-1">
                          <a:solidFill>
                            <a:srgbClr val="FFFFFF"/>
                          </a:solidFill>
                          <a:latin typeface="Arial"/>
                        </a:rPr>
                        <a:t>Recall</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0.76</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0.61</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3"/>
                  </a:ext>
                </a:extLst>
              </a:tr>
            </a:tbl>
          </a:graphicData>
        </a:graphic>
      </p:graphicFrame>
      <p:pic>
        <p:nvPicPr>
          <p:cNvPr id="232" name="Imagen 231"/>
          <p:cNvPicPr/>
          <p:nvPr/>
        </p:nvPicPr>
        <p:blipFill>
          <a:blip r:embed="rId3"/>
          <a:srcRect l="20024"/>
          <a:stretch/>
        </p:blipFill>
        <p:spPr>
          <a:xfrm>
            <a:off x="7168320" y="2011680"/>
            <a:ext cx="4378320" cy="2674080"/>
          </a:xfrm>
          <a:prstGeom prst="rect">
            <a:avLst/>
          </a:prstGeom>
          <a:ln>
            <a:noFill/>
          </a:ln>
        </p:spPr>
      </p:pic>
      <p:sp>
        <p:nvSpPr>
          <p:cNvPr id="233" name="CustomShape 9"/>
          <p:cNvSpPr/>
          <p:nvPr/>
        </p:nvSpPr>
        <p:spPr>
          <a:xfrm>
            <a:off x="807480" y="4893480"/>
            <a:ext cx="502776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Noto Sans CJK SC Regular"/>
              </a:rPr>
              <a:t>Evaluation metrics using a training dataset of 135,000 students and test dataset of 45,000 students.</a:t>
            </a:r>
            <a:endParaRPr lang="en-US" sz="1400" b="0" strike="noStrike" spc="-1">
              <a:latin typeface="Arial"/>
            </a:endParaRPr>
          </a:p>
        </p:txBody>
      </p:sp>
      <p:sp>
        <p:nvSpPr>
          <p:cNvPr id="234" name="CustomShape 10"/>
          <p:cNvSpPr/>
          <p:nvPr/>
        </p:nvSpPr>
        <p:spPr>
          <a:xfrm>
            <a:off x="4297680" y="5989680"/>
            <a:ext cx="293292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Explain the tables in your</a:t>
            </a:r>
            <a:endParaRPr lang="en-US" sz="1400" b="0" strike="noStrike" spc="-1">
              <a:latin typeface="Arial"/>
            </a:endParaRPr>
          </a:p>
          <a:p>
            <a:pPr algn="ctr">
              <a:lnSpc>
                <a:spcPct val="100000"/>
              </a:lnSpc>
            </a:pPr>
            <a:r>
              <a:rPr lang="en-US" sz="1400" b="0" i="1" strike="noStrike" spc="-1">
                <a:solidFill>
                  <a:srgbClr val="FF0000"/>
                </a:solidFill>
                <a:latin typeface="Arial"/>
                <a:ea typeface="DejaVu Sans"/>
              </a:rPr>
              <a:t>own words</a:t>
            </a:r>
            <a:endParaRPr lang="en-US" sz="1400" b="0" strike="noStrike" spc="-1">
              <a:latin typeface="Arial"/>
            </a:endParaRPr>
          </a:p>
        </p:txBody>
      </p:sp>
      <p:sp>
        <p:nvSpPr>
          <p:cNvPr id="235" name="CustomShape 11"/>
          <p:cNvSpPr/>
          <p:nvPr/>
        </p:nvSpPr>
        <p:spPr>
          <a:xfrm>
            <a:off x="4297680" y="5486400"/>
            <a:ext cx="421560" cy="3564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36" name="CustomShape 12"/>
          <p:cNvSpPr/>
          <p:nvPr/>
        </p:nvSpPr>
        <p:spPr>
          <a:xfrm>
            <a:off x="8229600" y="124200"/>
            <a:ext cx="2115000" cy="51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 this slide</a:t>
            </a:r>
            <a:endParaRPr lang="en-US" sz="1400" b="0" strike="noStrike" spc="-1">
              <a:latin typeface="Arial"/>
            </a:endParaRPr>
          </a:p>
          <a:p>
            <a:pPr algn="ctr">
              <a:lnSpc>
                <a:spcPct val="100000"/>
              </a:lnSpc>
            </a:pPr>
            <a:r>
              <a:rPr lang="en-US" sz="1400" b="0" i="1" strike="noStrike" spc="-1">
                <a:solidFill>
                  <a:srgbClr val="FF0000"/>
                </a:solidFill>
                <a:latin typeface="Arial"/>
                <a:ea typeface="DejaVu Sans"/>
              </a:rPr>
              <a:t>For the third deliverable</a:t>
            </a:r>
            <a:endParaRPr lang="en-US" sz="1400" b="0" strike="noStrike" spc="-1">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7" name="Marcador de contenido 3"/>
          <p:cNvPicPr/>
          <p:nvPr/>
        </p:nvPicPr>
        <p:blipFill>
          <a:blip r:embed="rId2"/>
          <a:stretch/>
        </p:blipFill>
        <p:spPr>
          <a:xfrm>
            <a:off x="-2880" y="0"/>
            <a:ext cx="12196440" cy="6856200"/>
          </a:xfrm>
          <a:prstGeom prst="rect">
            <a:avLst/>
          </a:prstGeom>
          <a:ln>
            <a:noFill/>
          </a:ln>
        </p:spPr>
      </p:pic>
      <p:sp>
        <p:nvSpPr>
          <p:cNvPr id="238" name="CustomShape 1"/>
          <p:cNvSpPr/>
          <p:nvPr/>
        </p:nvSpPr>
        <p:spPr>
          <a:xfrm>
            <a:off x="265320" y="376920"/>
            <a:ext cx="540252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Time and Memory Consumption</a:t>
            </a:r>
            <a:endParaRPr lang="en-US" sz="2200" b="0" strike="noStrike" spc="-1">
              <a:latin typeface="Arial"/>
            </a:endParaRPr>
          </a:p>
        </p:txBody>
      </p:sp>
      <p:sp>
        <p:nvSpPr>
          <p:cNvPr id="239" name="CustomShape 2"/>
          <p:cNvSpPr/>
          <p:nvPr/>
        </p:nvSpPr>
        <p:spPr>
          <a:xfrm flipV="1">
            <a:off x="4819320" y="545400"/>
            <a:ext cx="524520" cy="165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40" name="CustomShape 3"/>
          <p:cNvSpPr/>
          <p:nvPr/>
        </p:nvSpPr>
        <p:spPr>
          <a:xfrm>
            <a:off x="4819320" y="336600"/>
            <a:ext cx="240300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Keep this title</a:t>
            </a:r>
            <a:endParaRPr lang="en-US" sz="1400" b="0" strike="noStrike" spc="-1">
              <a:latin typeface="Arial"/>
            </a:endParaRPr>
          </a:p>
        </p:txBody>
      </p:sp>
      <p:sp>
        <p:nvSpPr>
          <p:cNvPr id="241" name="CustomShape 4"/>
          <p:cNvSpPr/>
          <p:nvPr/>
        </p:nvSpPr>
        <p:spPr>
          <a:xfrm>
            <a:off x="5168160" y="914400"/>
            <a:ext cx="3425760" cy="7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Create the plots in Excel. Do not copy pixelated screenshots from the technical report please!</a:t>
            </a:r>
            <a:endParaRPr lang="en-US" sz="1400" b="0" strike="noStrike" spc="-1">
              <a:latin typeface="Arial"/>
            </a:endParaRPr>
          </a:p>
        </p:txBody>
      </p:sp>
      <p:sp>
        <p:nvSpPr>
          <p:cNvPr id="242" name="CustomShape 5"/>
          <p:cNvSpPr/>
          <p:nvPr/>
        </p:nvSpPr>
        <p:spPr>
          <a:xfrm flipV="1">
            <a:off x="4719600" y="1172520"/>
            <a:ext cx="446760" cy="38808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graphicFrame>
        <p:nvGraphicFramePr>
          <p:cNvPr id="243" name="Gráfico 242"/>
          <p:cNvGraphicFramePr/>
          <p:nvPr/>
        </p:nvGraphicFramePr>
        <p:xfrm>
          <a:off x="146880" y="1914120"/>
          <a:ext cx="5758920" cy="323892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44" name="Gráfico 243"/>
          <p:cNvGraphicFramePr/>
          <p:nvPr/>
        </p:nvGraphicFramePr>
        <p:xfrm>
          <a:off x="6071040" y="1878120"/>
          <a:ext cx="5758920" cy="3238920"/>
        </p:xfrm>
        <a:graphic>
          <a:graphicData uri="http://schemas.openxmlformats.org/drawingml/2006/chart">
            <c:chart xmlns:c="http://schemas.openxmlformats.org/drawingml/2006/chart" xmlns:r="http://schemas.openxmlformats.org/officeDocument/2006/relationships" r:id="rId4"/>
          </a:graphicData>
        </a:graphic>
      </p:graphicFrame>
      <p:sp>
        <p:nvSpPr>
          <p:cNvPr id="245" name="CustomShape 6"/>
          <p:cNvSpPr/>
          <p:nvPr/>
        </p:nvSpPr>
        <p:spPr>
          <a:xfrm>
            <a:off x="2249280" y="5117760"/>
            <a:ext cx="594288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0" strike="noStrike" spc="-1">
                <a:solidFill>
                  <a:srgbClr val="001E33"/>
                </a:solidFill>
                <a:latin typeface="Arial"/>
                <a:ea typeface="DejaVu Sans"/>
              </a:rPr>
              <a:t>Time Consumption </a:t>
            </a:r>
            <a:endParaRPr lang="en-US" sz="2200" b="0" strike="noStrike" spc="-1">
              <a:latin typeface="Arial"/>
            </a:endParaRPr>
          </a:p>
        </p:txBody>
      </p:sp>
      <p:sp>
        <p:nvSpPr>
          <p:cNvPr id="246" name="CustomShape 7"/>
          <p:cNvSpPr/>
          <p:nvPr/>
        </p:nvSpPr>
        <p:spPr>
          <a:xfrm>
            <a:off x="8539920" y="5117760"/>
            <a:ext cx="594288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0" strike="noStrike" spc="-1">
                <a:solidFill>
                  <a:srgbClr val="001E33"/>
                </a:solidFill>
                <a:latin typeface="Arial"/>
                <a:ea typeface="DejaVu Sans"/>
              </a:rPr>
              <a:t>Memory Consumption</a:t>
            </a:r>
            <a:endParaRPr lang="en-US" sz="2200" b="0" strike="noStrike" spc="-1">
              <a:latin typeface="Arial"/>
            </a:endParaRPr>
          </a:p>
        </p:txBody>
      </p:sp>
      <p:pic>
        <p:nvPicPr>
          <p:cNvPr id="247" name="Imagen 246"/>
          <p:cNvPicPr/>
          <p:nvPr/>
        </p:nvPicPr>
        <p:blipFill>
          <a:blip r:embed="rId5"/>
          <a:stretch/>
        </p:blipFill>
        <p:spPr>
          <a:xfrm>
            <a:off x="1648800" y="5105520"/>
            <a:ext cx="527040" cy="527040"/>
          </a:xfrm>
          <a:prstGeom prst="rect">
            <a:avLst/>
          </a:prstGeom>
          <a:ln>
            <a:noFill/>
          </a:ln>
        </p:spPr>
      </p:pic>
      <p:pic>
        <p:nvPicPr>
          <p:cNvPr id="248" name="Imagen 247"/>
          <p:cNvPicPr/>
          <p:nvPr/>
        </p:nvPicPr>
        <p:blipFill>
          <a:blip r:embed="rId6"/>
          <a:srcRect l="28229" t="24851" r="28731" b="25399"/>
          <a:stretch/>
        </p:blipFill>
        <p:spPr>
          <a:xfrm>
            <a:off x="7827120" y="5117760"/>
            <a:ext cx="712080" cy="547560"/>
          </a:xfrm>
          <a:prstGeom prst="rect">
            <a:avLst/>
          </a:prstGeom>
          <a:ln>
            <a:noFill/>
          </a:ln>
        </p:spPr>
      </p:pic>
      <p:sp>
        <p:nvSpPr>
          <p:cNvPr id="249" name="CustomShape 8"/>
          <p:cNvSpPr/>
          <p:nvPr/>
        </p:nvSpPr>
        <p:spPr>
          <a:xfrm>
            <a:off x="8229600" y="124200"/>
            <a:ext cx="2115000" cy="51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 this slide</a:t>
            </a:r>
            <a:endParaRPr lang="en-US" sz="1400" b="0" strike="noStrike" spc="-1">
              <a:latin typeface="Arial"/>
            </a:endParaRPr>
          </a:p>
          <a:p>
            <a:pPr algn="ctr">
              <a:lnSpc>
                <a:spcPct val="100000"/>
              </a:lnSpc>
            </a:pPr>
            <a:r>
              <a:rPr lang="en-US" sz="1400" b="0" i="1" strike="noStrike" spc="-1">
                <a:solidFill>
                  <a:srgbClr val="FF0000"/>
                </a:solidFill>
                <a:latin typeface="Arial"/>
                <a:ea typeface="DejaVu Sans"/>
              </a:rPr>
              <a:t>For the third deliverable</a:t>
            </a:r>
            <a:endParaRPr lang="en-US" sz="1400" b="0" strike="noStrike" spc="-1">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1862</TotalTime>
  <Words>773</Words>
  <Application>Microsoft Office PowerPoint</Application>
  <PresentationFormat>Panorámica</PresentationFormat>
  <Paragraphs>118</Paragraphs>
  <Slides>11</Slides>
  <Notes>0</Notes>
  <HiddenSlides>0</HiddenSlides>
  <MMClips>0</MMClips>
  <ScaleCrop>false</ScaleCrop>
  <HeadingPairs>
    <vt:vector size="6" baseType="variant">
      <vt:variant>
        <vt:lpstr>Fuentes usadas</vt:lpstr>
      </vt:variant>
      <vt:variant>
        <vt:i4>3</vt:i4>
      </vt:variant>
      <vt:variant>
        <vt:lpstr>Tema</vt:lpstr>
      </vt:variant>
      <vt:variant>
        <vt:i4>2</vt:i4>
      </vt:variant>
      <vt:variant>
        <vt:lpstr>Títulos de diapositiva</vt:lpstr>
      </vt:variant>
      <vt:variant>
        <vt:i4>11</vt:i4>
      </vt:variant>
    </vt:vector>
  </HeadingPairs>
  <TitlesOfParts>
    <vt:vector size="16" baseType="lpstr">
      <vt:lpstr>Arial</vt:lpstr>
      <vt:lpstr>Symbol</vt:lpstr>
      <vt:lpstr>Wingdings</vt:lpstr>
      <vt:lpstr>Office Theme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Referee</dc:creator>
  <dc:description/>
  <cp:lastModifiedBy>Octavio Vásquez Zapata</cp:lastModifiedBy>
  <cp:revision>44</cp:revision>
  <dcterms:created xsi:type="dcterms:W3CDTF">2020-06-26T14:36:07Z</dcterms:created>
  <dcterms:modified xsi:type="dcterms:W3CDTF">2020-10-10T00:23:58Z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Panorámica</vt:lpwstr>
  </property>
  <property fmtid="{D5CDD505-2E9C-101B-9397-08002B2CF9AE}" pid="9" name="ScaleCrop">
    <vt:bool>false</vt:bool>
  </property>
  <property fmtid="{D5CDD505-2E9C-101B-9397-08002B2CF9AE}" pid="10" name="ShareDoc">
    <vt:bool>false</vt:bool>
  </property>
  <property fmtid="{D5CDD505-2E9C-101B-9397-08002B2CF9AE}" pid="11" name="Slides">
    <vt:i4>2</vt:i4>
  </property>
</Properties>
</file>